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70" r:id="rId2"/>
  </p:sldMasterIdLst>
  <p:notesMasterIdLst>
    <p:notesMasterId r:id="rId15"/>
  </p:notesMasterIdLst>
  <p:sldIdLst>
    <p:sldId id="364" r:id="rId3"/>
    <p:sldId id="414" r:id="rId4"/>
    <p:sldId id="412" r:id="rId5"/>
    <p:sldId id="449" r:id="rId6"/>
    <p:sldId id="450" r:id="rId7"/>
    <p:sldId id="441" r:id="rId8"/>
    <p:sldId id="442" r:id="rId9"/>
    <p:sldId id="451" r:id="rId10"/>
    <p:sldId id="445" r:id="rId11"/>
    <p:sldId id="415" r:id="rId12"/>
    <p:sldId id="389" r:id="rId13"/>
    <p:sldId id="452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F5A540"/>
    <a:srgbClr val="FFCCFF"/>
    <a:srgbClr val="FF0066"/>
    <a:srgbClr val="F39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77" autoAdjust="0"/>
    <p:restoredTop sz="94578" autoAdjust="0"/>
  </p:normalViewPr>
  <p:slideViewPr>
    <p:cSldViewPr>
      <p:cViewPr varScale="1">
        <p:scale>
          <a:sx n="83" d="100"/>
          <a:sy n="83" d="100"/>
        </p:scale>
        <p:origin x="102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28E5C-34DD-47B6-9E6D-231684D8B9FC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D24949C-0139-4055-9E05-A55D2BF82EC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Выполнение отдельных функций государственного или муниципального управления, а также осуществление контрольно-надзорной деятельности в отношении родственников и/или иных лиц, с которыми связана личная заинтересованность государственного служащего</a:t>
          </a:r>
        </a:p>
      </dgm:t>
    </dgm:pt>
    <dgm:pt modelId="{94B44F8A-7175-4975-BF69-B21D87F28222}" type="parTrans" cxnId="{E53E70FB-2065-4009-9ABB-4583C9B82D2F}">
      <dgm:prSet/>
      <dgm:spPr/>
      <dgm:t>
        <a:bodyPr/>
        <a:lstStyle/>
        <a:p>
          <a:endParaRPr lang="ru-RU"/>
        </a:p>
      </dgm:t>
    </dgm:pt>
    <dgm:pt modelId="{DB0232AF-5396-4F32-9DC6-E4F2752CCFBD}" type="sibTrans" cxnId="{E53E70FB-2065-4009-9ABB-4583C9B82D2F}">
      <dgm:prSet/>
      <dgm:spPr/>
      <dgm:t>
        <a:bodyPr/>
        <a:lstStyle/>
        <a:p>
          <a:endParaRPr lang="ru-RU"/>
        </a:p>
      </dgm:t>
    </dgm:pt>
    <dgm:pt modelId="{274B5247-3933-464E-A5B3-2B7B761E15D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Нахождение родственников и иных близких лиц в служебной зависимости от должностного лица, неправомерное назначение их на должности, выплата им вознаграждений, принятие иных необоснованных решений кадрового характера</a:t>
          </a:r>
        </a:p>
      </dgm:t>
    </dgm:pt>
    <dgm:pt modelId="{F90DD3AF-0521-4940-88CF-6657EBD9740F}" type="parTrans" cxnId="{0E1264D4-4849-4760-B464-24E7E15273D9}">
      <dgm:prSet/>
      <dgm:spPr/>
      <dgm:t>
        <a:bodyPr/>
        <a:lstStyle/>
        <a:p>
          <a:endParaRPr lang="ru-RU"/>
        </a:p>
      </dgm:t>
    </dgm:pt>
    <dgm:pt modelId="{857C2290-4D9A-4BED-95F6-9867359E0B26}" type="sibTrans" cxnId="{0E1264D4-4849-4760-B464-24E7E15273D9}">
      <dgm:prSet/>
      <dgm:spPr/>
      <dgm:t>
        <a:bodyPr/>
        <a:lstStyle/>
        <a:p>
          <a:endParaRPr lang="ru-RU"/>
        </a:p>
      </dgm:t>
    </dgm:pt>
    <dgm:pt modelId="{E18C261A-0624-4E8B-9825-916003258D1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Предоставление со стороны служащего аффилированным лицам государственных или муниципальных услуг, грантов, субсидий из средств соответствующих бюджетов, выделение земельных участков для строительства объектов недвижимости и распределение иных ограниченных ресурсов</a:t>
          </a:r>
        </a:p>
      </dgm:t>
    </dgm:pt>
    <dgm:pt modelId="{7C6118FC-59E6-42E2-A579-90932CA3F46A}" type="parTrans" cxnId="{BF6652A5-E67C-454E-9887-3CBC8D0D383E}">
      <dgm:prSet/>
      <dgm:spPr/>
      <dgm:t>
        <a:bodyPr/>
        <a:lstStyle/>
        <a:p>
          <a:endParaRPr lang="ru-RU"/>
        </a:p>
      </dgm:t>
    </dgm:pt>
    <dgm:pt modelId="{D18881A7-A85A-4715-8C55-A5335587DB16}" type="sibTrans" cxnId="{BF6652A5-E67C-454E-9887-3CBC8D0D383E}">
      <dgm:prSet/>
      <dgm:spPr/>
      <dgm:t>
        <a:bodyPr/>
        <a:lstStyle/>
        <a:p>
          <a:endParaRPr lang="ru-RU"/>
        </a:p>
      </dgm:t>
    </dgm:pt>
    <dgm:pt modelId="{621B46A6-10EE-4CD3-902A-0EF3DA501C89}" type="pres">
      <dgm:prSet presAssocID="{EA328E5C-34DD-47B6-9E6D-231684D8B9FC}" presName="linearFlow" presStyleCnt="0">
        <dgm:presLayoutVars>
          <dgm:dir/>
          <dgm:resizeHandles val="exact"/>
        </dgm:presLayoutVars>
      </dgm:prSet>
      <dgm:spPr/>
    </dgm:pt>
    <dgm:pt modelId="{E84DE7EF-A505-48A8-8F8F-56BE87237984}" type="pres">
      <dgm:prSet presAssocID="{DD24949C-0139-4055-9E05-A55D2BF82EC2}" presName="composite" presStyleCnt="0"/>
      <dgm:spPr/>
    </dgm:pt>
    <dgm:pt modelId="{048B8F29-0CF3-4750-95BD-2A4DEBBA92BB}" type="pres">
      <dgm:prSet presAssocID="{DD24949C-0139-4055-9E05-A55D2BF82EC2}" presName="imgShp" presStyleLbl="fgImgPlace1" presStyleIdx="0" presStyleCnt="3" custLinFactNeighborX="-58131" custLinFactNeighborY="-106"/>
      <dgm:spPr>
        <a:prstGeom prst="moon">
          <a:avLst/>
        </a:prstGeom>
        <a:solidFill>
          <a:srgbClr val="FF0000"/>
        </a:solidFill>
      </dgm:spPr>
    </dgm:pt>
    <dgm:pt modelId="{E25EF779-C447-4B6E-A1CC-91C8962056F8}" type="pres">
      <dgm:prSet presAssocID="{DD24949C-0139-4055-9E05-A55D2BF82EC2}" presName="txShp" presStyleLbl="node1" presStyleIdx="0" presStyleCnt="3" custScaleX="150376" custLinFactNeighborX="-665" custLinFactNeighborY="-106">
        <dgm:presLayoutVars>
          <dgm:bulletEnabled val="1"/>
        </dgm:presLayoutVars>
      </dgm:prSet>
      <dgm:spPr/>
    </dgm:pt>
    <dgm:pt modelId="{19755D4D-01C4-46D0-919C-DECC7EF96F73}" type="pres">
      <dgm:prSet presAssocID="{DB0232AF-5396-4F32-9DC6-E4F2752CCFBD}" presName="spacing" presStyleCnt="0"/>
      <dgm:spPr/>
    </dgm:pt>
    <dgm:pt modelId="{0643AF7A-D8FB-49B0-BAB5-3423D4FF5DCC}" type="pres">
      <dgm:prSet presAssocID="{274B5247-3933-464E-A5B3-2B7B761E15D1}" presName="composite" presStyleCnt="0"/>
      <dgm:spPr/>
    </dgm:pt>
    <dgm:pt modelId="{4CA31ADE-32B4-4044-B07B-E61E69DF7CCB}" type="pres">
      <dgm:prSet presAssocID="{274B5247-3933-464E-A5B3-2B7B761E15D1}" presName="imgShp" presStyleLbl="fgImgPlace1" presStyleIdx="1" presStyleCnt="3" custLinFactNeighborX="-81586" custLinFactNeighborY="1440"/>
      <dgm:spPr>
        <a:prstGeom prst="moon">
          <a:avLst/>
        </a:prstGeom>
        <a:solidFill>
          <a:srgbClr val="FF0000"/>
        </a:solidFill>
      </dgm:spPr>
    </dgm:pt>
    <dgm:pt modelId="{49E2049E-9EBA-414D-B7B7-2F002E2A4ADA}" type="pres">
      <dgm:prSet presAssocID="{274B5247-3933-464E-A5B3-2B7B761E15D1}" presName="txShp" presStyleLbl="node1" presStyleIdx="1" presStyleCnt="3" custScaleX="150376">
        <dgm:presLayoutVars>
          <dgm:bulletEnabled val="1"/>
        </dgm:presLayoutVars>
      </dgm:prSet>
      <dgm:spPr/>
    </dgm:pt>
    <dgm:pt modelId="{D53B6342-A906-4D75-A87C-C0E8F034B2B5}" type="pres">
      <dgm:prSet presAssocID="{857C2290-4D9A-4BED-95F6-9867359E0B26}" presName="spacing" presStyleCnt="0"/>
      <dgm:spPr/>
    </dgm:pt>
    <dgm:pt modelId="{F6B93277-8823-4141-B949-C6769C5FC552}" type="pres">
      <dgm:prSet presAssocID="{E18C261A-0624-4E8B-9825-916003258D1D}" presName="composite" presStyleCnt="0"/>
      <dgm:spPr/>
    </dgm:pt>
    <dgm:pt modelId="{7B3E1035-556D-4D43-8958-911F6E619FD5}" type="pres">
      <dgm:prSet presAssocID="{E18C261A-0624-4E8B-9825-916003258D1D}" presName="imgShp" presStyleLbl="fgImgPlace1" presStyleIdx="2" presStyleCnt="3" custLinFactNeighborX="-58131" custLinFactNeighborY="-2727"/>
      <dgm:spPr>
        <a:prstGeom prst="moon">
          <a:avLst/>
        </a:prstGeom>
        <a:solidFill>
          <a:srgbClr val="FF0000"/>
        </a:solidFill>
      </dgm:spPr>
    </dgm:pt>
    <dgm:pt modelId="{3A14DF5A-9013-4096-8D9F-7352EFE7E0ED}" type="pres">
      <dgm:prSet presAssocID="{E18C261A-0624-4E8B-9825-916003258D1D}" presName="txShp" presStyleLbl="node1" presStyleIdx="2" presStyleCnt="3" custScaleX="150376">
        <dgm:presLayoutVars>
          <dgm:bulletEnabled val="1"/>
        </dgm:presLayoutVars>
      </dgm:prSet>
      <dgm:spPr/>
    </dgm:pt>
  </dgm:ptLst>
  <dgm:cxnLst>
    <dgm:cxn modelId="{C40DB01A-75F5-46EC-BAD2-B0562F811AE9}" type="presOf" srcId="{274B5247-3933-464E-A5B3-2B7B761E15D1}" destId="{49E2049E-9EBA-414D-B7B7-2F002E2A4ADA}" srcOrd="0" destOrd="0" presId="urn:microsoft.com/office/officeart/2005/8/layout/vList3"/>
    <dgm:cxn modelId="{6D341F9F-C2E9-48B5-91DA-74F880F227ED}" type="presOf" srcId="{EA328E5C-34DD-47B6-9E6D-231684D8B9FC}" destId="{621B46A6-10EE-4CD3-902A-0EF3DA501C89}" srcOrd="0" destOrd="0" presId="urn:microsoft.com/office/officeart/2005/8/layout/vList3"/>
    <dgm:cxn modelId="{64B1D9A2-BB49-4633-AD89-9F298D43677B}" type="presOf" srcId="{DD24949C-0139-4055-9E05-A55D2BF82EC2}" destId="{E25EF779-C447-4B6E-A1CC-91C8962056F8}" srcOrd="0" destOrd="0" presId="urn:microsoft.com/office/officeart/2005/8/layout/vList3"/>
    <dgm:cxn modelId="{BF6652A5-E67C-454E-9887-3CBC8D0D383E}" srcId="{EA328E5C-34DD-47B6-9E6D-231684D8B9FC}" destId="{E18C261A-0624-4E8B-9825-916003258D1D}" srcOrd="2" destOrd="0" parTransId="{7C6118FC-59E6-42E2-A579-90932CA3F46A}" sibTransId="{D18881A7-A85A-4715-8C55-A5335587DB16}"/>
    <dgm:cxn modelId="{0E1264D4-4849-4760-B464-24E7E15273D9}" srcId="{EA328E5C-34DD-47B6-9E6D-231684D8B9FC}" destId="{274B5247-3933-464E-A5B3-2B7B761E15D1}" srcOrd="1" destOrd="0" parTransId="{F90DD3AF-0521-4940-88CF-6657EBD9740F}" sibTransId="{857C2290-4D9A-4BED-95F6-9867359E0B26}"/>
    <dgm:cxn modelId="{45FA98D5-CE1C-460D-90D1-4EF1EBDCF65E}" type="presOf" srcId="{E18C261A-0624-4E8B-9825-916003258D1D}" destId="{3A14DF5A-9013-4096-8D9F-7352EFE7E0ED}" srcOrd="0" destOrd="0" presId="urn:microsoft.com/office/officeart/2005/8/layout/vList3"/>
    <dgm:cxn modelId="{E53E70FB-2065-4009-9ABB-4583C9B82D2F}" srcId="{EA328E5C-34DD-47B6-9E6D-231684D8B9FC}" destId="{DD24949C-0139-4055-9E05-A55D2BF82EC2}" srcOrd="0" destOrd="0" parTransId="{94B44F8A-7175-4975-BF69-B21D87F28222}" sibTransId="{DB0232AF-5396-4F32-9DC6-E4F2752CCFBD}"/>
    <dgm:cxn modelId="{5835C3C1-AF0B-46AD-82C7-B38CD47A949B}" type="presParOf" srcId="{621B46A6-10EE-4CD3-902A-0EF3DA501C89}" destId="{E84DE7EF-A505-48A8-8F8F-56BE87237984}" srcOrd="0" destOrd="0" presId="urn:microsoft.com/office/officeart/2005/8/layout/vList3"/>
    <dgm:cxn modelId="{BB2F3CCF-4962-4B20-8122-B757C31EC434}" type="presParOf" srcId="{E84DE7EF-A505-48A8-8F8F-56BE87237984}" destId="{048B8F29-0CF3-4750-95BD-2A4DEBBA92BB}" srcOrd="0" destOrd="0" presId="urn:microsoft.com/office/officeart/2005/8/layout/vList3"/>
    <dgm:cxn modelId="{CF4D2EC7-D0B8-4056-B8E4-EA4DFCB8E372}" type="presParOf" srcId="{E84DE7EF-A505-48A8-8F8F-56BE87237984}" destId="{E25EF779-C447-4B6E-A1CC-91C8962056F8}" srcOrd="1" destOrd="0" presId="urn:microsoft.com/office/officeart/2005/8/layout/vList3"/>
    <dgm:cxn modelId="{A6091333-7943-4E11-BE78-BDA56FC3FE18}" type="presParOf" srcId="{621B46A6-10EE-4CD3-902A-0EF3DA501C89}" destId="{19755D4D-01C4-46D0-919C-DECC7EF96F73}" srcOrd="1" destOrd="0" presId="urn:microsoft.com/office/officeart/2005/8/layout/vList3"/>
    <dgm:cxn modelId="{9484FB26-1584-4EA6-A6C3-77C9556CEA26}" type="presParOf" srcId="{621B46A6-10EE-4CD3-902A-0EF3DA501C89}" destId="{0643AF7A-D8FB-49B0-BAB5-3423D4FF5DCC}" srcOrd="2" destOrd="0" presId="urn:microsoft.com/office/officeart/2005/8/layout/vList3"/>
    <dgm:cxn modelId="{FE548389-8E1C-4798-98FF-ECDF4881F33D}" type="presParOf" srcId="{0643AF7A-D8FB-49B0-BAB5-3423D4FF5DCC}" destId="{4CA31ADE-32B4-4044-B07B-E61E69DF7CCB}" srcOrd="0" destOrd="0" presId="urn:microsoft.com/office/officeart/2005/8/layout/vList3"/>
    <dgm:cxn modelId="{782449D8-0BE7-472D-BB7F-C7EBFB932D0D}" type="presParOf" srcId="{0643AF7A-D8FB-49B0-BAB5-3423D4FF5DCC}" destId="{49E2049E-9EBA-414D-B7B7-2F002E2A4ADA}" srcOrd="1" destOrd="0" presId="urn:microsoft.com/office/officeart/2005/8/layout/vList3"/>
    <dgm:cxn modelId="{3E12AA25-9FDD-4D30-BC32-D2721518B4CB}" type="presParOf" srcId="{621B46A6-10EE-4CD3-902A-0EF3DA501C89}" destId="{D53B6342-A906-4D75-A87C-C0E8F034B2B5}" srcOrd="3" destOrd="0" presId="urn:microsoft.com/office/officeart/2005/8/layout/vList3"/>
    <dgm:cxn modelId="{42FEB4AF-E9B5-4BC1-B1B7-3E83CCE65535}" type="presParOf" srcId="{621B46A6-10EE-4CD3-902A-0EF3DA501C89}" destId="{F6B93277-8823-4141-B949-C6769C5FC552}" srcOrd="4" destOrd="0" presId="urn:microsoft.com/office/officeart/2005/8/layout/vList3"/>
    <dgm:cxn modelId="{BA844513-FCC9-4C43-81E0-049E30D5F75A}" type="presParOf" srcId="{F6B93277-8823-4141-B949-C6769C5FC552}" destId="{7B3E1035-556D-4D43-8958-911F6E619FD5}" srcOrd="0" destOrd="0" presId="urn:microsoft.com/office/officeart/2005/8/layout/vList3"/>
    <dgm:cxn modelId="{89CEBDE4-BA08-4C1F-967E-27DCDCC458B3}" type="presParOf" srcId="{F6B93277-8823-4141-B949-C6769C5FC552}" destId="{3A14DF5A-9013-4096-8D9F-7352EFE7E0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28E5C-34DD-47B6-9E6D-231684D8B9FC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D24949C-0139-4055-9E05-A55D2BF82EC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Заключение государственных или муниципальных контрактов на выполнение работ или оказание услуг с исполнителями, являющимися родственниками или иными близкими лицами служащего</a:t>
          </a:r>
        </a:p>
      </dgm:t>
    </dgm:pt>
    <dgm:pt modelId="{94B44F8A-7175-4975-BF69-B21D87F28222}" type="parTrans" cxnId="{E53E70FB-2065-4009-9ABB-4583C9B82D2F}">
      <dgm:prSet/>
      <dgm:spPr/>
      <dgm:t>
        <a:bodyPr/>
        <a:lstStyle/>
        <a:p>
          <a:endParaRPr lang="ru-RU"/>
        </a:p>
      </dgm:t>
    </dgm:pt>
    <dgm:pt modelId="{DB0232AF-5396-4F32-9DC6-E4F2752CCFBD}" type="sibTrans" cxnId="{E53E70FB-2065-4009-9ABB-4583C9B82D2F}">
      <dgm:prSet/>
      <dgm:spPr/>
      <dgm:t>
        <a:bodyPr/>
        <a:lstStyle/>
        <a:p>
          <a:endParaRPr lang="ru-RU"/>
        </a:p>
      </dgm:t>
    </dgm:pt>
    <dgm:pt modelId="{274B5247-3933-464E-A5B3-2B7B761E15D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Участие должностных лиц в коммерческих организациях, в отношении которых осуществляется контрольная или надзорная деятельность</a:t>
          </a:r>
        </a:p>
      </dgm:t>
    </dgm:pt>
    <dgm:pt modelId="{F90DD3AF-0521-4940-88CF-6657EBD9740F}" type="parTrans" cxnId="{0E1264D4-4849-4760-B464-24E7E15273D9}">
      <dgm:prSet/>
      <dgm:spPr/>
      <dgm:t>
        <a:bodyPr/>
        <a:lstStyle/>
        <a:p>
          <a:endParaRPr lang="ru-RU"/>
        </a:p>
      </dgm:t>
    </dgm:pt>
    <dgm:pt modelId="{857C2290-4D9A-4BED-95F6-9867359E0B26}" type="sibTrans" cxnId="{0E1264D4-4849-4760-B464-24E7E15273D9}">
      <dgm:prSet/>
      <dgm:spPr/>
      <dgm:t>
        <a:bodyPr/>
        <a:lstStyle/>
        <a:p>
          <a:endParaRPr lang="ru-RU"/>
        </a:p>
      </dgm:t>
    </dgm:pt>
    <dgm:pt modelId="{E18C261A-0624-4E8B-9825-916003258D1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Владение служащим ценными бумагами (долями участия, паями в уставных (складочных) капиталах организаций</a:t>
          </a:r>
        </a:p>
      </dgm:t>
    </dgm:pt>
    <dgm:pt modelId="{7C6118FC-59E6-42E2-A579-90932CA3F46A}" type="parTrans" cxnId="{BF6652A5-E67C-454E-9887-3CBC8D0D383E}">
      <dgm:prSet/>
      <dgm:spPr/>
      <dgm:t>
        <a:bodyPr/>
        <a:lstStyle/>
        <a:p>
          <a:endParaRPr lang="ru-RU"/>
        </a:p>
      </dgm:t>
    </dgm:pt>
    <dgm:pt modelId="{D18881A7-A85A-4715-8C55-A5335587DB16}" type="sibTrans" cxnId="{BF6652A5-E67C-454E-9887-3CBC8D0D383E}">
      <dgm:prSet/>
      <dgm:spPr/>
      <dgm:t>
        <a:bodyPr/>
        <a:lstStyle/>
        <a:p>
          <a:endParaRPr lang="ru-RU"/>
        </a:p>
      </dgm:t>
    </dgm:pt>
    <dgm:pt modelId="{6883C90B-244E-4BAA-A5DD-0C53BF5E532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Конфликт интересов, связанный с получением подарков и услуг</a:t>
          </a:r>
        </a:p>
      </dgm:t>
    </dgm:pt>
    <dgm:pt modelId="{8DBDD3AA-761C-4E76-8BA0-9B4890210B06}" type="parTrans" cxnId="{438AF070-9046-49A3-B24A-C6C1132C75FC}">
      <dgm:prSet/>
      <dgm:spPr/>
      <dgm:t>
        <a:bodyPr/>
        <a:lstStyle/>
        <a:p>
          <a:endParaRPr lang="ru-RU"/>
        </a:p>
      </dgm:t>
    </dgm:pt>
    <dgm:pt modelId="{DA8183F7-E962-4782-A232-5957641A5824}" type="sibTrans" cxnId="{438AF070-9046-49A3-B24A-C6C1132C75FC}">
      <dgm:prSet/>
      <dgm:spPr/>
      <dgm:t>
        <a:bodyPr/>
        <a:lstStyle/>
        <a:p>
          <a:endParaRPr lang="ru-RU"/>
        </a:p>
      </dgm:t>
    </dgm:pt>
    <dgm:pt modelId="{621B46A6-10EE-4CD3-902A-0EF3DA501C89}" type="pres">
      <dgm:prSet presAssocID="{EA328E5C-34DD-47B6-9E6D-231684D8B9FC}" presName="linearFlow" presStyleCnt="0">
        <dgm:presLayoutVars>
          <dgm:dir/>
          <dgm:resizeHandles val="exact"/>
        </dgm:presLayoutVars>
      </dgm:prSet>
      <dgm:spPr/>
    </dgm:pt>
    <dgm:pt modelId="{E84DE7EF-A505-48A8-8F8F-56BE87237984}" type="pres">
      <dgm:prSet presAssocID="{DD24949C-0139-4055-9E05-A55D2BF82EC2}" presName="composite" presStyleCnt="0"/>
      <dgm:spPr/>
    </dgm:pt>
    <dgm:pt modelId="{048B8F29-0CF3-4750-95BD-2A4DEBBA92BB}" type="pres">
      <dgm:prSet presAssocID="{DD24949C-0139-4055-9E05-A55D2BF82EC2}" presName="imgShp" presStyleLbl="fgImgPlace1" presStyleIdx="0" presStyleCnt="4" custLinFactNeighborX="-97126" custLinFactNeighborY="-78"/>
      <dgm:spPr>
        <a:prstGeom prst="moon">
          <a:avLst/>
        </a:prstGeom>
        <a:solidFill>
          <a:srgbClr val="FF0000"/>
        </a:solidFill>
      </dgm:spPr>
    </dgm:pt>
    <dgm:pt modelId="{E25EF779-C447-4B6E-A1CC-91C8962056F8}" type="pres">
      <dgm:prSet presAssocID="{DD24949C-0139-4055-9E05-A55D2BF82EC2}" presName="txShp" presStyleLbl="node1" presStyleIdx="0" presStyleCnt="4" custScaleX="150376">
        <dgm:presLayoutVars>
          <dgm:bulletEnabled val="1"/>
        </dgm:presLayoutVars>
      </dgm:prSet>
      <dgm:spPr/>
    </dgm:pt>
    <dgm:pt modelId="{19755D4D-01C4-46D0-919C-DECC7EF96F73}" type="pres">
      <dgm:prSet presAssocID="{DB0232AF-5396-4F32-9DC6-E4F2752CCFBD}" presName="spacing" presStyleCnt="0"/>
      <dgm:spPr/>
    </dgm:pt>
    <dgm:pt modelId="{0643AF7A-D8FB-49B0-BAB5-3423D4FF5DCC}" type="pres">
      <dgm:prSet presAssocID="{274B5247-3933-464E-A5B3-2B7B761E15D1}" presName="composite" presStyleCnt="0"/>
      <dgm:spPr/>
    </dgm:pt>
    <dgm:pt modelId="{4CA31ADE-32B4-4044-B07B-E61E69DF7CCB}" type="pres">
      <dgm:prSet presAssocID="{274B5247-3933-464E-A5B3-2B7B761E15D1}" presName="imgShp" presStyleLbl="fgImgPlace1" presStyleIdx="1" presStyleCnt="4" custLinFactNeighborX="-97126" custLinFactNeighborY="2215"/>
      <dgm:spPr>
        <a:prstGeom prst="moon">
          <a:avLst/>
        </a:prstGeom>
        <a:solidFill>
          <a:srgbClr val="FF0000"/>
        </a:solidFill>
      </dgm:spPr>
    </dgm:pt>
    <dgm:pt modelId="{49E2049E-9EBA-414D-B7B7-2F002E2A4ADA}" type="pres">
      <dgm:prSet presAssocID="{274B5247-3933-464E-A5B3-2B7B761E15D1}" presName="txShp" presStyleLbl="node1" presStyleIdx="1" presStyleCnt="4" custScaleX="150376">
        <dgm:presLayoutVars>
          <dgm:bulletEnabled val="1"/>
        </dgm:presLayoutVars>
      </dgm:prSet>
      <dgm:spPr/>
    </dgm:pt>
    <dgm:pt modelId="{D53B6342-A906-4D75-A87C-C0E8F034B2B5}" type="pres">
      <dgm:prSet presAssocID="{857C2290-4D9A-4BED-95F6-9867359E0B26}" presName="spacing" presStyleCnt="0"/>
      <dgm:spPr/>
    </dgm:pt>
    <dgm:pt modelId="{F6B93277-8823-4141-B949-C6769C5FC552}" type="pres">
      <dgm:prSet presAssocID="{E18C261A-0624-4E8B-9825-916003258D1D}" presName="composite" presStyleCnt="0"/>
      <dgm:spPr/>
    </dgm:pt>
    <dgm:pt modelId="{7B3E1035-556D-4D43-8958-911F6E619FD5}" type="pres">
      <dgm:prSet presAssocID="{E18C261A-0624-4E8B-9825-916003258D1D}" presName="imgShp" presStyleLbl="fgImgPlace1" presStyleIdx="2" presStyleCnt="4" custLinFactNeighborX="-93419" custLinFactNeighborY="-3266"/>
      <dgm:spPr>
        <a:prstGeom prst="moon">
          <a:avLst/>
        </a:prstGeom>
        <a:solidFill>
          <a:srgbClr val="FF0000"/>
        </a:solidFill>
      </dgm:spPr>
    </dgm:pt>
    <dgm:pt modelId="{3A14DF5A-9013-4096-8D9F-7352EFE7E0ED}" type="pres">
      <dgm:prSet presAssocID="{E18C261A-0624-4E8B-9825-916003258D1D}" presName="txShp" presStyleLbl="node1" presStyleIdx="2" presStyleCnt="4" custScaleX="150376" custLinFactNeighborX="0" custLinFactNeighborY="-3266">
        <dgm:presLayoutVars>
          <dgm:bulletEnabled val="1"/>
        </dgm:presLayoutVars>
      </dgm:prSet>
      <dgm:spPr/>
    </dgm:pt>
    <dgm:pt modelId="{D694A1B9-37A5-41CA-9AED-9890FCD8BBB0}" type="pres">
      <dgm:prSet presAssocID="{D18881A7-A85A-4715-8C55-A5335587DB16}" presName="spacing" presStyleCnt="0"/>
      <dgm:spPr/>
    </dgm:pt>
    <dgm:pt modelId="{AA332A87-78BE-43A3-94DF-57CD851C224C}" type="pres">
      <dgm:prSet presAssocID="{6883C90B-244E-4BAA-A5DD-0C53BF5E532F}" presName="composite" presStyleCnt="0"/>
      <dgm:spPr/>
    </dgm:pt>
    <dgm:pt modelId="{43DDDBC3-6C04-4E02-A6FB-834B3CBE1131}" type="pres">
      <dgm:prSet presAssocID="{6883C90B-244E-4BAA-A5DD-0C53BF5E532F}" presName="imgShp" presStyleLbl="fgImgPlace1" presStyleIdx="3" presStyleCnt="4" custLinFactNeighborX="-97126" custLinFactNeighborY="-973"/>
      <dgm:spPr>
        <a:prstGeom prst="moon">
          <a:avLst/>
        </a:prstGeom>
        <a:solidFill>
          <a:srgbClr val="FF0000"/>
        </a:solidFill>
      </dgm:spPr>
    </dgm:pt>
    <dgm:pt modelId="{5CE907A8-0483-425B-B326-C590059DB959}" type="pres">
      <dgm:prSet presAssocID="{6883C90B-244E-4BAA-A5DD-0C53BF5E532F}" presName="txShp" presStyleLbl="node1" presStyleIdx="3" presStyleCnt="4" custScaleX="150376">
        <dgm:presLayoutVars>
          <dgm:bulletEnabled val="1"/>
        </dgm:presLayoutVars>
      </dgm:prSet>
      <dgm:spPr/>
    </dgm:pt>
  </dgm:ptLst>
  <dgm:cxnLst>
    <dgm:cxn modelId="{46A8B600-6BB1-4788-8FBE-6805E44743C4}" type="presOf" srcId="{E18C261A-0624-4E8B-9825-916003258D1D}" destId="{3A14DF5A-9013-4096-8D9F-7352EFE7E0ED}" srcOrd="0" destOrd="0" presId="urn:microsoft.com/office/officeart/2005/8/layout/vList3"/>
    <dgm:cxn modelId="{AEE48D20-C596-45D3-A2C2-E2818A4BC8BF}" type="presOf" srcId="{DD24949C-0139-4055-9E05-A55D2BF82EC2}" destId="{E25EF779-C447-4B6E-A1CC-91C8962056F8}" srcOrd="0" destOrd="0" presId="urn:microsoft.com/office/officeart/2005/8/layout/vList3"/>
    <dgm:cxn modelId="{F1890C47-4A5F-4A5E-B88A-F040A0F3E586}" type="presOf" srcId="{EA328E5C-34DD-47B6-9E6D-231684D8B9FC}" destId="{621B46A6-10EE-4CD3-902A-0EF3DA501C89}" srcOrd="0" destOrd="0" presId="urn:microsoft.com/office/officeart/2005/8/layout/vList3"/>
    <dgm:cxn modelId="{438AF070-9046-49A3-B24A-C6C1132C75FC}" srcId="{EA328E5C-34DD-47B6-9E6D-231684D8B9FC}" destId="{6883C90B-244E-4BAA-A5DD-0C53BF5E532F}" srcOrd="3" destOrd="0" parTransId="{8DBDD3AA-761C-4E76-8BA0-9B4890210B06}" sibTransId="{DA8183F7-E962-4782-A232-5957641A5824}"/>
    <dgm:cxn modelId="{BF6652A5-E67C-454E-9887-3CBC8D0D383E}" srcId="{EA328E5C-34DD-47B6-9E6D-231684D8B9FC}" destId="{E18C261A-0624-4E8B-9825-916003258D1D}" srcOrd="2" destOrd="0" parTransId="{7C6118FC-59E6-42E2-A579-90932CA3F46A}" sibTransId="{D18881A7-A85A-4715-8C55-A5335587DB16}"/>
    <dgm:cxn modelId="{BDCADCD2-62FF-4736-AFD3-E2D0922412A9}" type="presOf" srcId="{274B5247-3933-464E-A5B3-2B7B761E15D1}" destId="{49E2049E-9EBA-414D-B7B7-2F002E2A4ADA}" srcOrd="0" destOrd="0" presId="urn:microsoft.com/office/officeart/2005/8/layout/vList3"/>
    <dgm:cxn modelId="{0E1264D4-4849-4760-B464-24E7E15273D9}" srcId="{EA328E5C-34DD-47B6-9E6D-231684D8B9FC}" destId="{274B5247-3933-464E-A5B3-2B7B761E15D1}" srcOrd="1" destOrd="0" parTransId="{F90DD3AF-0521-4940-88CF-6657EBD9740F}" sibTransId="{857C2290-4D9A-4BED-95F6-9867359E0B26}"/>
    <dgm:cxn modelId="{047200D8-0464-4EBB-AC2C-F7EF728FEA63}" type="presOf" srcId="{6883C90B-244E-4BAA-A5DD-0C53BF5E532F}" destId="{5CE907A8-0483-425B-B326-C590059DB959}" srcOrd="0" destOrd="0" presId="urn:microsoft.com/office/officeart/2005/8/layout/vList3"/>
    <dgm:cxn modelId="{E53E70FB-2065-4009-9ABB-4583C9B82D2F}" srcId="{EA328E5C-34DD-47B6-9E6D-231684D8B9FC}" destId="{DD24949C-0139-4055-9E05-A55D2BF82EC2}" srcOrd="0" destOrd="0" parTransId="{94B44F8A-7175-4975-BF69-B21D87F28222}" sibTransId="{DB0232AF-5396-4F32-9DC6-E4F2752CCFBD}"/>
    <dgm:cxn modelId="{23456E90-6025-42C2-8A3C-7BAA61632829}" type="presParOf" srcId="{621B46A6-10EE-4CD3-902A-0EF3DA501C89}" destId="{E84DE7EF-A505-48A8-8F8F-56BE87237984}" srcOrd="0" destOrd="0" presId="urn:microsoft.com/office/officeart/2005/8/layout/vList3"/>
    <dgm:cxn modelId="{9768A725-C9F3-43A1-806B-C2BD02D34CE4}" type="presParOf" srcId="{E84DE7EF-A505-48A8-8F8F-56BE87237984}" destId="{048B8F29-0CF3-4750-95BD-2A4DEBBA92BB}" srcOrd="0" destOrd="0" presId="urn:microsoft.com/office/officeart/2005/8/layout/vList3"/>
    <dgm:cxn modelId="{C7C5EB71-F9F6-4E33-BC98-279A4C7EA250}" type="presParOf" srcId="{E84DE7EF-A505-48A8-8F8F-56BE87237984}" destId="{E25EF779-C447-4B6E-A1CC-91C8962056F8}" srcOrd="1" destOrd="0" presId="urn:microsoft.com/office/officeart/2005/8/layout/vList3"/>
    <dgm:cxn modelId="{28BD0000-A9F0-4F16-ACDD-8BDFC23BA592}" type="presParOf" srcId="{621B46A6-10EE-4CD3-902A-0EF3DA501C89}" destId="{19755D4D-01C4-46D0-919C-DECC7EF96F73}" srcOrd="1" destOrd="0" presId="urn:microsoft.com/office/officeart/2005/8/layout/vList3"/>
    <dgm:cxn modelId="{A49F7600-365D-49E0-8600-CD1384A4A93E}" type="presParOf" srcId="{621B46A6-10EE-4CD3-902A-0EF3DA501C89}" destId="{0643AF7A-D8FB-49B0-BAB5-3423D4FF5DCC}" srcOrd="2" destOrd="0" presId="urn:microsoft.com/office/officeart/2005/8/layout/vList3"/>
    <dgm:cxn modelId="{F820C629-9955-45CF-AE4A-EA2C5A12EDA5}" type="presParOf" srcId="{0643AF7A-D8FB-49B0-BAB5-3423D4FF5DCC}" destId="{4CA31ADE-32B4-4044-B07B-E61E69DF7CCB}" srcOrd="0" destOrd="0" presId="urn:microsoft.com/office/officeart/2005/8/layout/vList3"/>
    <dgm:cxn modelId="{6237F8A1-703F-4622-86BE-74DFDA7B6901}" type="presParOf" srcId="{0643AF7A-D8FB-49B0-BAB5-3423D4FF5DCC}" destId="{49E2049E-9EBA-414D-B7B7-2F002E2A4ADA}" srcOrd="1" destOrd="0" presId="urn:microsoft.com/office/officeart/2005/8/layout/vList3"/>
    <dgm:cxn modelId="{8C5DAF63-6AAC-43A2-8259-C08DAB8C61B4}" type="presParOf" srcId="{621B46A6-10EE-4CD3-902A-0EF3DA501C89}" destId="{D53B6342-A906-4D75-A87C-C0E8F034B2B5}" srcOrd="3" destOrd="0" presId="urn:microsoft.com/office/officeart/2005/8/layout/vList3"/>
    <dgm:cxn modelId="{CFE301CC-F223-44B3-A4CB-0CBB3CB47498}" type="presParOf" srcId="{621B46A6-10EE-4CD3-902A-0EF3DA501C89}" destId="{F6B93277-8823-4141-B949-C6769C5FC552}" srcOrd="4" destOrd="0" presId="urn:microsoft.com/office/officeart/2005/8/layout/vList3"/>
    <dgm:cxn modelId="{862C4A6E-1A01-4995-9357-D0190C6349A2}" type="presParOf" srcId="{F6B93277-8823-4141-B949-C6769C5FC552}" destId="{7B3E1035-556D-4D43-8958-911F6E619FD5}" srcOrd="0" destOrd="0" presId="urn:microsoft.com/office/officeart/2005/8/layout/vList3"/>
    <dgm:cxn modelId="{1568E974-248C-45F1-B4AE-D7E4E14DC2FF}" type="presParOf" srcId="{F6B93277-8823-4141-B949-C6769C5FC552}" destId="{3A14DF5A-9013-4096-8D9F-7352EFE7E0ED}" srcOrd="1" destOrd="0" presId="urn:microsoft.com/office/officeart/2005/8/layout/vList3"/>
    <dgm:cxn modelId="{74C66461-8F42-478A-AA95-6E53BC57DE0E}" type="presParOf" srcId="{621B46A6-10EE-4CD3-902A-0EF3DA501C89}" destId="{D694A1B9-37A5-41CA-9AED-9890FCD8BBB0}" srcOrd="5" destOrd="0" presId="urn:microsoft.com/office/officeart/2005/8/layout/vList3"/>
    <dgm:cxn modelId="{71177B68-81B3-4656-804E-FD718D7CDACE}" type="presParOf" srcId="{621B46A6-10EE-4CD3-902A-0EF3DA501C89}" destId="{AA332A87-78BE-43A3-94DF-57CD851C224C}" srcOrd="6" destOrd="0" presId="urn:microsoft.com/office/officeart/2005/8/layout/vList3"/>
    <dgm:cxn modelId="{7FE1CE35-BC18-41E3-ADB3-713138C16375}" type="presParOf" srcId="{AA332A87-78BE-43A3-94DF-57CD851C224C}" destId="{43DDDBC3-6C04-4E02-A6FB-834B3CBE1131}" srcOrd="0" destOrd="0" presId="urn:microsoft.com/office/officeart/2005/8/layout/vList3"/>
    <dgm:cxn modelId="{1166D75C-963D-4EBD-9396-BBE5B5E432FB}" type="presParOf" srcId="{AA332A87-78BE-43A3-94DF-57CD851C224C}" destId="{5CE907A8-0483-425B-B326-C590059DB9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B84883-42D6-4AB2-AE7B-FA514EE783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D5689-A074-43E3-81B8-91233CBFC204}" type="pres">
      <dgm:prSet presAssocID="{26B84883-42D6-4AB2-AE7B-FA514EE783FE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FDFD125-1E46-4FF8-90AE-31C9B5450C73}" type="presOf" srcId="{26B84883-42D6-4AB2-AE7B-FA514EE783FE}" destId="{A7DD5689-A074-43E3-81B8-91233CBFC20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06CCB0-52B2-4320-8E8C-BE82E771680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92DA43-D587-4DA7-A567-670370B8A7A3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ситуации, при которых существующий личный интерес служащего может быть рассмотрен другими лицами в целях оказания влияния на функции служащего, даже если фактически такое ненадлежащее влияние отсутствует или его не может быть вовсе.</a:t>
          </a:r>
          <a:endParaRPr lang="ru-RU" sz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64BC6-6B77-48E9-824C-A5DF67B119A5}" type="parTrans" cxnId="{87D3A2BE-969A-4067-BE9B-E1B3973214C5}">
      <dgm:prSet/>
      <dgm:spPr/>
      <dgm:t>
        <a:bodyPr/>
        <a:lstStyle/>
        <a:p>
          <a:endParaRPr lang="ru-RU"/>
        </a:p>
      </dgm:t>
    </dgm:pt>
    <dgm:pt modelId="{B6FFA7F0-B541-48C7-A00C-E634AAB01D06}" type="sibTrans" cxnId="{87D3A2BE-969A-4067-BE9B-E1B3973214C5}">
      <dgm:prSet/>
      <dgm:spPr/>
      <dgm:t>
        <a:bodyPr/>
        <a:lstStyle/>
        <a:p>
          <a:endParaRPr lang="ru-RU"/>
        </a:p>
      </dgm:t>
    </dgm:pt>
    <dgm:pt modelId="{13B9BCC0-31F1-4DCD-AE96-C2F6035BBFF3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/>
          <a:r>
            <a:rPr lang="ru-RU" b="1">
              <a:solidFill>
                <a:srgbClr val="FF0000"/>
              </a:solidFill>
            </a:rPr>
            <a:t>потенциальные:</a:t>
          </a:r>
          <a:endParaRPr lang="ru-RU" b="1" dirty="0">
            <a:solidFill>
              <a:srgbClr val="FF0000"/>
            </a:solidFill>
          </a:endParaRPr>
        </a:p>
      </dgm:t>
    </dgm:pt>
    <dgm:pt modelId="{FA07BDB1-7504-427A-915D-06F0AE002164}" type="parTrans" cxnId="{AC3CDA59-F105-4896-8F77-E7D81EB1C295}">
      <dgm:prSet/>
      <dgm:spPr/>
      <dgm:t>
        <a:bodyPr/>
        <a:lstStyle/>
        <a:p>
          <a:endParaRPr lang="ru-RU"/>
        </a:p>
      </dgm:t>
    </dgm:pt>
    <dgm:pt modelId="{620E8B0D-2D2A-4899-8D14-1B2F7B7DCFF1}" type="sibTrans" cxnId="{AC3CDA59-F105-4896-8F77-E7D81EB1C295}">
      <dgm:prSet/>
      <dgm:spPr/>
      <dgm:t>
        <a:bodyPr/>
        <a:lstStyle/>
        <a:p>
          <a:endParaRPr lang="ru-RU"/>
        </a:p>
      </dgm:t>
    </dgm:pt>
    <dgm:pt modelId="{55653947-1CC1-4319-A1E7-168897D17F85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 sz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9B7F9-A687-46C3-8822-632FDCF13FA1}" type="parTrans" cxnId="{E49C09FF-22E1-4217-BC99-5BB1A0B12AA7}">
      <dgm:prSet/>
      <dgm:spPr/>
      <dgm:t>
        <a:bodyPr/>
        <a:lstStyle/>
        <a:p>
          <a:endParaRPr lang="ru-RU"/>
        </a:p>
      </dgm:t>
    </dgm:pt>
    <dgm:pt modelId="{E7518985-8B35-4944-B9AA-7BCFB3C7940E}" type="sibTrans" cxnId="{E49C09FF-22E1-4217-BC99-5BB1A0B12AA7}">
      <dgm:prSet/>
      <dgm:spPr/>
      <dgm:t>
        <a:bodyPr/>
        <a:lstStyle/>
        <a:p>
          <a:endParaRPr lang="ru-RU"/>
        </a:p>
      </dgm:t>
    </dgm:pt>
    <dgm:pt modelId="{9AB90E6A-7E14-4254-986A-9F758CC9AB15}">
      <dgm:prSet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/>
          <a:r>
            <a:rPr lang="ru-RU" b="1" dirty="0">
              <a:solidFill>
                <a:srgbClr val="FF0000"/>
              </a:solidFill>
            </a:rPr>
            <a:t>реальные:</a:t>
          </a:r>
        </a:p>
      </dgm:t>
    </dgm:pt>
    <dgm:pt modelId="{70885BBD-D710-4FC4-93C1-9BE9C5AE6AAA}" type="sibTrans" cxnId="{B1E667F4-81CF-4716-A796-E8C374ECC914}">
      <dgm:prSet/>
      <dgm:spPr/>
      <dgm:t>
        <a:bodyPr/>
        <a:lstStyle/>
        <a:p>
          <a:endParaRPr lang="ru-RU"/>
        </a:p>
      </dgm:t>
    </dgm:pt>
    <dgm:pt modelId="{7F6485C8-C83F-4CBD-80C8-2A15A7866A4D}" type="parTrans" cxnId="{B1E667F4-81CF-4716-A796-E8C374ECC914}">
      <dgm:prSet/>
      <dgm:spPr/>
      <dgm:t>
        <a:bodyPr/>
        <a:lstStyle/>
        <a:p>
          <a:endParaRPr lang="ru-RU"/>
        </a:p>
      </dgm:t>
    </dgm:pt>
    <dgm:pt modelId="{1EB81F34-A0DA-4DB7-A518-9602FAADF226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/>
          <a:r>
            <a:rPr lang="ru-RU" b="1">
              <a:solidFill>
                <a:srgbClr val="FF0000"/>
              </a:solidFill>
            </a:rPr>
            <a:t>мнимые:</a:t>
          </a:r>
          <a:endParaRPr lang="ru-RU" b="1" dirty="0">
            <a:solidFill>
              <a:srgbClr val="FF0000"/>
            </a:solidFill>
          </a:endParaRPr>
        </a:p>
      </dgm:t>
    </dgm:pt>
    <dgm:pt modelId="{7B9F9068-9F5D-457E-AD3B-F2D483366611}" type="sibTrans" cxnId="{C3E2BE0A-4D08-4519-AC12-11876FADC2E1}">
      <dgm:prSet/>
      <dgm:spPr/>
      <dgm:t>
        <a:bodyPr/>
        <a:lstStyle/>
        <a:p>
          <a:endParaRPr lang="ru-RU"/>
        </a:p>
      </dgm:t>
    </dgm:pt>
    <dgm:pt modelId="{4F51BBB8-F61B-434A-8594-E4409428D9E5}" type="parTrans" cxnId="{C3E2BE0A-4D08-4519-AC12-11876FADC2E1}">
      <dgm:prSet/>
      <dgm:spPr/>
      <dgm:t>
        <a:bodyPr/>
        <a:lstStyle/>
        <a:p>
          <a:endParaRPr lang="ru-RU"/>
        </a:p>
      </dgm:t>
    </dgm:pt>
    <dgm:pt modelId="{8285E899-DDFF-4D8E-94BF-3F0A2EEBD18B}">
      <dgm:prSet custT="1"/>
      <dgm:spPr/>
      <dgm:t>
        <a:bodyPr/>
        <a:lstStyle/>
        <a:p>
          <a:r>
            <a:rPr lang="ru-RU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ситуация, при которой у служащего есть личные интересы, которые когда-нибудь в будущем могут привести к конфликту интересов.</a:t>
          </a:r>
        </a:p>
      </dgm:t>
    </dgm:pt>
    <dgm:pt modelId="{27A5EA36-DBD2-4514-B990-DBAA03D425DF}" type="parTrans" cxnId="{BD578AF7-433E-4C33-971D-8A736F287B09}">
      <dgm:prSet/>
      <dgm:spPr/>
      <dgm:t>
        <a:bodyPr/>
        <a:lstStyle/>
        <a:p>
          <a:endParaRPr lang="ru-RU"/>
        </a:p>
      </dgm:t>
    </dgm:pt>
    <dgm:pt modelId="{DBEA06C6-CB88-4EBB-827A-D16698F3451B}" type="sibTrans" cxnId="{BD578AF7-433E-4C33-971D-8A736F287B09}">
      <dgm:prSet/>
      <dgm:spPr/>
      <dgm:t>
        <a:bodyPr/>
        <a:lstStyle/>
        <a:p>
          <a:endParaRPr lang="ru-RU"/>
        </a:p>
      </dgm:t>
    </dgm:pt>
    <dgm:pt modelId="{4C093C39-FA8D-4DA2-B597-34E45E91AD8B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65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имеющийся факт влияния конфликта интересов приводит к ненадлежащему исполнению служащим должностных обязанностей</a:t>
          </a:r>
        </a:p>
      </dgm:t>
    </dgm:pt>
    <dgm:pt modelId="{D9904276-A867-4EF8-BD77-E5B42F1FD1B2}" type="parTrans" cxnId="{8F3D23F7-1BAC-4199-8F27-E8873F927DA3}">
      <dgm:prSet/>
      <dgm:spPr/>
      <dgm:t>
        <a:bodyPr/>
        <a:lstStyle/>
        <a:p>
          <a:endParaRPr lang="ru-RU"/>
        </a:p>
      </dgm:t>
    </dgm:pt>
    <dgm:pt modelId="{0354EB76-BC10-4CAB-98E6-7F9764919140}" type="sibTrans" cxnId="{8F3D23F7-1BAC-4199-8F27-E8873F927DA3}">
      <dgm:prSet/>
      <dgm:spPr/>
      <dgm:t>
        <a:bodyPr/>
        <a:lstStyle/>
        <a:p>
          <a:endParaRPr lang="ru-RU"/>
        </a:p>
      </dgm:t>
    </dgm:pt>
    <dgm:pt modelId="{BDCCE252-C285-44F7-89E1-4C8DD61866B9}" type="pres">
      <dgm:prSet presAssocID="{6D06CCB0-52B2-4320-8E8C-BE82E771680F}" presName="linearFlow" presStyleCnt="0">
        <dgm:presLayoutVars>
          <dgm:dir/>
          <dgm:animLvl val="lvl"/>
          <dgm:resizeHandles/>
        </dgm:presLayoutVars>
      </dgm:prSet>
      <dgm:spPr/>
    </dgm:pt>
    <dgm:pt modelId="{B346F26D-80AE-44F0-9F8C-00E53A7749AB}" type="pres">
      <dgm:prSet presAssocID="{9AB90E6A-7E14-4254-986A-9F758CC9AB15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</dgm:pt>
    <dgm:pt modelId="{D2DA59A6-7E23-46BF-A188-A2C881A07CEB}" type="pres">
      <dgm:prSet presAssocID="{9AB90E6A-7E14-4254-986A-9F758CC9AB15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FABD9FCB-68DE-4498-B8CA-8EBB1FF12C26}" type="pres">
      <dgm:prSet presAssocID="{9AB90E6A-7E14-4254-986A-9F758CC9AB15}" presName="childNode" presStyleLbl="node1" presStyleIdx="0" presStyleCnt="3">
        <dgm:presLayoutVars>
          <dgm:bulletEnabled val="1"/>
        </dgm:presLayoutVars>
      </dgm:prSet>
      <dgm:spPr/>
    </dgm:pt>
    <dgm:pt modelId="{0F256EBB-BE4F-459E-BCD8-3FC271BC2DD0}" type="pres">
      <dgm:prSet presAssocID="{9AB90E6A-7E14-4254-986A-9F758CC9AB1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C3AC29EE-D4BA-4A93-997A-344CB9647CDF}" type="pres">
      <dgm:prSet presAssocID="{70885BBD-D710-4FC4-93C1-9BE9C5AE6AAA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6DC5F95C-B7F5-499B-B1C3-2332178E9308}" type="pres">
      <dgm:prSet presAssocID="{1EB81F34-A0DA-4DB7-A518-9602FAADF226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</dgm:pt>
    <dgm:pt modelId="{0A97012F-A127-4ADB-86BB-C1A291B1ED0B}" type="pres">
      <dgm:prSet presAssocID="{1EB81F34-A0DA-4DB7-A518-9602FAADF226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7A7EF773-4A17-4A81-9B03-5D84C1B09DF9}" type="pres">
      <dgm:prSet presAssocID="{1EB81F34-A0DA-4DB7-A518-9602FAADF226}" presName="childNode" presStyleLbl="node1" presStyleIdx="1" presStyleCnt="3" custLinFactNeighborX="1396" custLinFactNeighborY="-1199">
        <dgm:presLayoutVars>
          <dgm:bulletEnabled val="1"/>
        </dgm:presLayoutVars>
      </dgm:prSet>
      <dgm:spPr/>
    </dgm:pt>
    <dgm:pt modelId="{BCF1910E-34D7-425D-B1A4-CEECC6A1D4A7}" type="pres">
      <dgm:prSet presAssocID="{1EB81F34-A0DA-4DB7-A518-9602FAADF22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78379D51-031F-4760-BC26-AF7279EEA9E0}" type="pres">
      <dgm:prSet presAssocID="{7B9F9068-9F5D-457E-AD3B-F2D483366611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FDDAC978-86E6-4CE8-AAB0-EE5750AE324B}" type="pres">
      <dgm:prSet presAssocID="{13B9BCC0-31F1-4DCD-AE96-C2F6035BBFF3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</dgm:pt>
    <dgm:pt modelId="{EF17BAB4-A473-46F1-BF38-1E3A9445F774}" type="pres">
      <dgm:prSet presAssocID="{13B9BCC0-31F1-4DCD-AE96-C2F6035BBFF3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5ACE4075-1D9C-4720-9DE5-04C8B2DA63A5}" type="pres">
      <dgm:prSet presAssocID="{13B9BCC0-31F1-4DCD-AE96-C2F6035BBFF3}" presName="childNode" presStyleLbl="node1" presStyleIdx="2" presStyleCnt="3">
        <dgm:presLayoutVars>
          <dgm:bulletEnabled val="1"/>
        </dgm:presLayoutVars>
      </dgm:prSet>
      <dgm:spPr/>
    </dgm:pt>
    <dgm:pt modelId="{16EC856B-B984-4000-8F67-3DADE3EBC66E}" type="pres">
      <dgm:prSet presAssocID="{13B9BCC0-31F1-4DCD-AE96-C2F6035BBFF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3E2BE0A-4D08-4519-AC12-11876FADC2E1}" srcId="{6D06CCB0-52B2-4320-8E8C-BE82E771680F}" destId="{1EB81F34-A0DA-4DB7-A518-9602FAADF226}" srcOrd="1" destOrd="0" parTransId="{4F51BBB8-F61B-434A-8594-E4409428D9E5}" sibTransId="{7B9F9068-9F5D-457E-AD3B-F2D483366611}"/>
    <dgm:cxn modelId="{56F25342-D02C-4798-BC40-BBCCEE6CF38D}" type="presOf" srcId="{8285E899-DDFF-4D8E-94BF-3F0A2EEBD18B}" destId="{5ACE4075-1D9C-4720-9DE5-04C8B2DA63A5}" srcOrd="0" destOrd="1" presId="urn:microsoft.com/office/officeart/2005/8/layout/hList2"/>
    <dgm:cxn modelId="{AC3CDA59-F105-4896-8F77-E7D81EB1C295}" srcId="{6D06CCB0-52B2-4320-8E8C-BE82E771680F}" destId="{13B9BCC0-31F1-4DCD-AE96-C2F6035BBFF3}" srcOrd="2" destOrd="0" parTransId="{FA07BDB1-7504-427A-915D-06F0AE002164}" sibTransId="{620E8B0D-2D2A-4899-8D14-1B2F7B7DCFF1}"/>
    <dgm:cxn modelId="{9AA4F69C-7AD9-4118-B564-5495DB9210C4}" type="presOf" srcId="{4C093C39-FA8D-4DA2-B597-34E45E91AD8B}" destId="{FABD9FCB-68DE-4498-B8CA-8EBB1FF12C26}" srcOrd="0" destOrd="0" presId="urn:microsoft.com/office/officeart/2005/8/layout/hList2"/>
    <dgm:cxn modelId="{022C8CA7-86C8-4AEF-B276-25C6F9118A40}" type="presOf" srcId="{1EB81F34-A0DA-4DB7-A518-9602FAADF226}" destId="{BCF1910E-34D7-425D-B1A4-CEECC6A1D4A7}" srcOrd="0" destOrd="0" presId="urn:microsoft.com/office/officeart/2005/8/layout/hList2"/>
    <dgm:cxn modelId="{62ABEDA7-171C-45B6-97DB-54041ECD11BB}" type="presOf" srcId="{13B9BCC0-31F1-4DCD-AE96-C2F6035BBFF3}" destId="{16EC856B-B984-4000-8F67-3DADE3EBC66E}" srcOrd="0" destOrd="0" presId="urn:microsoft.com/office/officeart/2005/8/layout/hList2"/>
    <dgm:cxn modelId="{6109DCBA-865F-454A-85A8-8E85EA78D6DA}" type="presOf" srcId="{6D06CCB0-52B2-4320-8E8C-BE82E771680F}" destId="{BDCCE252-C285-44F7-89E1-4C8DD61866B9}" srcOrd="0" destOrd="0" presId="urn:microsoft.com/office/officeart/2005/8/layout/hList2"/>
    <dgm:cxn modelId="{87D3A2BE-969A-4067-BE9B-E1B3973214C5}" srcId="{1EB81F34-A0DA-4DB7-A518-9602FAADF226}" destId="{2492DA43-D587-4DA7-A567-670370B8A7A3}" srcOrd="0" destOrd="0" parTransId="{C8E64BC6-6B77-48E9-824C-A5DF67B119A5}" sibTransId="{B6FFA7F0-B541-48C7-A00C-E634AAB01D06}"/>
    <dgm:cxn modelId="{F3524FD6-980F-4E72-A8D9-3D6FBE69D722}" type="presOf" srcId="{2492DA43-D587-4DA7-A567-670370B8A7A3}" destId="{7A7EF773-4A17-4A81-9B03-5D84C1B09DF9}" srcOrd="0" destOrd="0" presId="urn:microsoft.com/office/officeart/2005/8/layout/hList2"/>
    <dgm:cxn modelId="{7C36BAF3-7F44-473C-8FDE-8C6D5C8DD767}" type="presOf" srcId="{9AB90E6A-7E14-4254-986A-9F758CC9AB15}" destId="{0F256EBB-BE4F-459E-BCD8-3FC271BC2DD0}" srcOrd="0" destOrd="0" presId="urn:microsoft.com/office/officeart/2005/8/layout/hList2"/>
    <dgm:cxn modelId="{B1E667F4-81CF-4716-A796-E8C374ECC914}" srcId="{6D06CCB0-52B2-4320-8E8C-BE82E771680F}" destId="{9AB90E6A-7E14-4254-986A-9F758CC9AB15}" srcOrd="0" destOrd="0" parTransId="{7F6485C8-C83F-4CBD-80C8-2A15A7866A4D}" sibTransId="{70885BBD-D710-4FC4-93C1-9BE9C5AE6AAA}"/>
    <dgm:cxn modelId="{8F3D23F7-1BAC-4199-8F27-E8873F927DA3}" srcId="{9AB90E6A-7E14-4254-986A-9F758CC9AB15}" destId="{4C093C39-FA8D-4DA2-B597-34E45E91AD8B}" srcOrd="0" destOrd="0" parTransId="{D9904276-A867-4EF8-BD77-E5B42F1FD1B2}" sibTransId="{0354EB76-BC10-4CAB-98E6-7F9764919140}"/>
    <dgm:cxn modelId="{FE437FF7-1FD2-4110-88F1-19AFDA664D15}" type="presOf" srcId="{55653947-1CC1-4319-A1E7-168897D17F85}" destId="{5ACE4075-1D9C-4720-9DE5-04C8B2DA63A5}" srcOrd="0" destOrd="0" presId="urn:microsoft.com/office/officeart/2005/8/layout/hList2"/>
    <dgm:cxn modelId="{BD578AF7-433E-4C33-971D-8A736F287B09}" srcId="{13B9BCC0-31F1-4DCD-AE96-C2F6035BBFF3}" destId="{8285E899-DDFF-4D8E-94BF-3F0A2EEBD18B}" srcOrd="1" destOrd="0" parTransId="{27A5EA36-DBD2-4514-B990-DBAA03D425DF}" sibTransId="{DBEA06C6-CB88-4EBB-827A-D16698F3451B}"/>
    <dgm:cxn modelId="{E49C09FF-22E1-4217-BC99-5BB1A0B12AA7}" srcId="{13B9BCC0-31F1-4DCD-AE96-C2F6035BBFF3}" destId="{55653947-1CC1-4319-A1E7-168897D17F85}" srcOrd="0" destOrd="0" parTransId="{AC79B7F9-A687-46C3-8822-632FDCF13FA1}" sibTransId="{E7518985-8B35-4944-B9AA-7BCFB3C7940E}"/>
    <dgm:cxn modelId="{1B16C1A5-F0C1-4393-8EFE-804690133D66}" type="presParOf" srcId="{BDCCE252-C285-44F7-89E1-4C8DD61866B9}" destId="{B346F26D-80AE-44F0-9F8C-00E53A7749AB}" srcOrd="0" destOrd="0" presId="urn:microsoft.com/office/officeart/2005/8/layout/hList2"/>
    <dgm:cxn modelId="{CC277AE3-C1E2-4D66-A671-26768A2D1053}" type="presParOf" srcId="{B346F26D-80AE-44F0-9F8C-00E53A7749AB}" destId="{D2DA59A6-7E23-46BF-A188-A2C881A07CEB}" srcOrd="0" destOrd="0" presId="urn:microsoft.com/office/officeart/2005/8/layout/hList2"/>
    <dgm:cxn modelId="{13176FD6-8E0B-4ADC-8358-9EADE4F37672}" type="presParOf" srcId="{B346F26D-80AE-44F0-9F8C-00E53A7749AB}" destId="{FABD9FCB-68DE-4498-B8CA-8EBB1FF12C26}" srcOrd="1" destOrd="0" presId="urn:microsoft.com/office/officeart/2005/8/layout/hList2"/>
    <dgm:cxn modelId="{CA2D35A0-FC50-4E58-ADB9-8EEDBBF6CE14}" type="presParOf" srcId="{B346F26D-80AE-44F0-9F8C-00E53A7749AB}" destId="{0F256EBB-BE4F-459E-BCD8-3FC271BC2DD0}" srcOrd="2" destOrd="0" presId="urn:microsoft.com/office/officeart/2005/8/layout/hList2"/>
    <dgm:cxn modelId="{3B2C0F22-A567-4E0B-BC76-9962BC846418}" type="presParOf" srcId="{BDCCE252-C285-44F7-89E1-4C8DD61866B9}" destId="{C3AC29EE-D4BA-4A93-997A-344CB9647CDF}" srcOrd="1" destOrd="0" presId="urn:microsoft.com/office/officeart/2005/8/layout/hList2"/>
    <dgm:cxn modelId="{F886875E-7AEB-457E-AE36-B3F885B7C116}" type="presParOf" srcId="{BDCCE252-C285-44F7-89E1-4C8DD61866B9}" destId="{6DC5F95C-B7F5-499B-B1C3-2332178E9308}" srcOrd="2" destOrd="0" presId="urn:microsoft.com/office/officeart/2005/8/layout/hList2"/>
    <dgm:cxn modelId="{137746AD-6EFD-4A2C-8915-F9A4F4D0C8EC}" type="presParOf" srcId="{6DC5F95C-B7F5-499B-B1C3-2332178E9308}" destId="{0A97012F-A127-4ADB-86BB-C1A291B1ED0B}" srcOrd="0" destOrd="0" presId="urn:microsoft.com/office/officeart/2005/8/layout/hList2"/>
    <dgm:cxn modelId="{65ADB888-6C2E-4E0E-97BB-0E590282A8B8}" type="presParOf" srcId="{6DC5F95C-B7F5-499B-B1C3-2332178E9308}" destId="{7A7EF773-4A17-4A81-9B03-5D84C1B09DF9}" srcOrd="1" destOrd="0" presId="urn:microsoft.com/office/officeart/2005/8/layout/hList2"/>
    <dgm:cxn modelId="{398E0954-EF09-4467-AAD2-7C385D860344}" type="presParOf" srcId="{6DC5F95C-B7F5-499B-B1C3-2332178E9308}" destId="{BCF1910E-34D7-425D-B1A4-CEECC6A1D4A7}" srcOrd="2" destOrd="0" presId="urn:microsoft.com/office/officeart/2005/8/layout/hList2"/>
    <dgm:cxn modelId="{67D9EB95-ECF9-4E78-BF26-A6B576E4B675}" type="presParOf" srcId="{BDCCE252-C285-44F7-89E1-4C8DD61866B9}" destId="{78379D51-031F-4760-BC26-AF7279EEA9E0}" srcOrd="3" destOrd="0" presId="urn:microsoft.com/office/officeart/2005/8/layout/hList2"/>
    <dgm:cxn modelId="{1348B9E1-D1F9-445A-92EF-EEE630E8420D}" type="presParOf" srcId="{BDCCE252-C285-44F7-89E1-4C8DD61866B9}" destId="{FDDAC978-86E6-4CE8-AAB0-EE5750AE324B}" srcOrd="4" destOrd="0" presId="urn:microsoft.com/office/officeart/2005/8/layout/hList2"/>
    <dgm:cxn modelId="{FBB0887D-0E64-40DE-BF2D-41D209A34047}" type="presParOf" srcId="{FDDAC978-86E6-4CE8-AAB0-EE5750AE324B}" destId="{EF17BAB4-A473-46F1-BF38-1E3A9445F774}" srcOrd="0" destOrd="0" presId="urn:microsoft.com/office/officeart/2005/8/layout/hList2"/>
    <dgm:cxn modelId="{995588F8-6B06-43D8-A6B6-C28F14F19DF4}" type="presParOf" srcId="{FDDAC978-86E6-4CE8-AAB0-EE5750AE324B}" destId="{5ACE4075-1D9C-4720-9DE5-04C8B2DA63A5}" srcOrd="1" destOrd="0" presId="urn:microsoft.com/office/officeart/2005/8/layout/hList2"/>
    <dgm:cxn modelId="{CAC7A024-5513-45F3-B87A-DAE768D2737B}" type="presParOf" srcId="{FDDAC978-86E6-4CE8-AAB0-EE5750AE324B}" destId="{16EC856B-B984-4000-8F67-3DADE3EBC66E}" srcOrd="2" destOrd="0" presId="urn:microsoft.com/office/officeart/2005/8/layout/hList2"/>
  </dgm:cxnLst>
  <dgm:bg>
    <a:solidFill>
      <a:srgbClr val="7030A0"/>
    </a:solidFill>
  </dgm:bg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EF779-C447-4B6E-A1CC-91C8962056F8}">
      <dsp:nvSpPr>
        <dsp:cNvPr id="0" name=""/>
        <dsp:cNvSpPr/>
      </dsp:nvSpPr>
      <dsp:spPr>
        <a:xfrm rot="10800000">
          <a:off x="-1" y="0"/>
          <a:ext cx="8136907" cy="1260445"/>
        </a:xfrm>
        <a:prstGeom prst="homePlate">
          <a:avLst/>
        </a:prstGeom>
        <a:gradFill rotWithShape="1">
          <a:gsLst>
            <a:gs pos="0">
              <a:schemeClr val="accent1">
                <a:tint val="60000"/>
                <a:lumMod val="104000"/>
              </a:schemeClr>
            </a:gs>
            <a:gs pos="100000">
              <a:schemeClr val="accent1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582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Выполнение отдельных функций государственного или муниципального управления, а также осуществление контрольно-надзорной деятельности в отношении родственников и/или иных лиц, с которыми связана личная заинтересованность государственного служащего</a:t>
          </a:r>
        </a:p>
      </dsp:txBody>
      <dsp:txXfrm rot="10800000">
        <a:off x="315110" y="0"/>
        <a:ext cx="7821796" cy="1260445"/>
      </dsp:txXfrm>
    </dsp:sp>
    <dsp:sp modelId="{048B8F29-0CF3-4750-95BD-2A4DEBBA92BB}">
      <dsp:nvSpPr>
        <dsp:cNvPr id="0" name=""/>
        <dsp:cNvSpPr/>
      </dsp:nvSpPr>
      <dsp:spPr>
        <a:xfrm>
          <a:off x="0" y="0"/>
          <a:ext cx="1260445" cy="1260445"/>
        </a:xfrm>
        <a:prstGeom prst="moon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2049E-9EBA-414D-B7B7-2F002E2A4ADA}">
      <dsp:nvSpPr>
        <dsp:cNvPr id="0" name=""/>
        <dsp:cNvSpPr/>
      </dsp:nvSpPr>
      <dsp:spPr>
        <a:xfrm rot="10800000">
          <a:off x="-1" y="1638029"/>
          <a:ext cx="8136907" cy="1260445"/>
        </a:xfrm>
        <a:prstGeom prst="homePlate">
          <a:avLst/>
        </a:prstGeom>
        <a:gradFill rotWithShape="1">
          <a:gsLst>
            <a:gs pos="0">
              <a:schemeClr val="accent3">
                <a:tint val="60000"/>
                <a:lumMod val="104000"/>
              </a:schemeClr>
            </a:gs>
            <a:gs pos="100000">
              <a:schemeClr val="accent3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tint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5582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Нахождение родственников и иных близких лиц в служебной зависимости от должностного лица, неправомерное назначение их на должности, выплата им вознаграждений, принятие иных необоснованных решений кадрового характера</a:t>
          </a:r>
        </a:p>
      </dsp:txBody>
      <dsp:txXfrm rot="10800000">
        <a:off x="315110" y="1638029"/>
        <a:ext cx="7821796" cy="1260445"/>
      </dsp:txXfrm>
    </dsp:sp>
    <dsp:sp modelId="{4CA31ADE-32B4-4044-B07B-E61E69DF7CCB}">
      <dsp:nvSpPr>
        <dsp:cNvPr id="0" name=""/>
        <dsp:cNvSpPr/>
      </dsp:nvSpPr>
      <dsp:spPr>
        <a:xfrm>
          <a:off x="0" y="1656179"/>
          <a:ext cx="1260445" cy="1260445"/>
        </a:xfrm>
        <a:prstGeom prst="moon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4DF5A-9013-4096-8D9F-7352EFE7E0ED}">
      <dsp:nvSpPr>
        <dsp:cNvPr id="0" name=""/>
        <dsp:cNvSpPr/>
      </dsp:nvSpPr>
      <dsp:spPr>
        <a:xfrm rot="10800000">
          <a:off x="-1" y="3274727"/>
          <a:ext cx="8136907" cy="1260445"/>
        </a:xfrm>
        <a:prstGeom prst="homePlate">
          <a:avLst/>
        </a:prstGeom>
        <a:gradFill rotWithShape="1">
          <a:gsLst>
            <a:gs pos="0">
              <a:schemeClr val="accent5">
                <a:tint val="60000"/>
                <a:lumMod val="104000"/>
              </a:schemeClr>
            </a:gs>
            <a:gs pos="100000">
              <a:schemeClr val="accent5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tint val="6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5582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Предоставление со стороны служащего аффилированным лицам государственных или муниципальных услуг, грантов, субсидий из средств соответствующих бюджетов, выделение земельных участков для строительства объектов недвижимости и распределение иных ограниченных ресурсов</a:t>
          </a:r>
        </a:p>
      </dsp:txBody>
      <dsp:txXfrm rot="10800000">
        <a:off x="315110" y="3274727"/>
        <a:ext cx="7821796" cy="1260445"/>
      </dsp:txXfrm>
    </dsp:sp>
    <dsp:sp modelId="{7B3E1035-556D-4D43-8958-911F6E619FD5}">
      <dsp:nvSpPr>
        <dsp:cNvPr id="0" name=""/>
        <dsp:cNvSpPr/>
      </dsp:nvSpPr>
      <dsp:spPr>
        <a:xfrm>
          <a:off x="0" y="3240354"/>
          <a:ext cx="1260445" cy="1260445"/>
        </a:xfrm>
        <a:prstGeom prst="moon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EF779-C447-4B6E-A1CC-91C8962056F8}">
      <dsp:nvSpPr>
        <dsp:cNvPr id="0" name=""/>
        <dsp:cNvSpPr/>
      </dsp:nvSpPr>
      <dsp:spPr>
        <a:xfrm rot="10800000">
          <a:off x="-1" y="725"/>
          <a:ext cx="8136907" cy="926367"/>
        </a:xfrm>
        <a:prstGeom prst="homePlate">
          <a:avLst/>
        </a:prstGeom>
        <a:gradFill rotWithShape="1">
          <a:gsLst>
            <a:gs pos="0">
              <a:schemeClr val="accent2">
                <a:tint val="60000"/>
                <a:lumMod val="104000"/>
              </a:schemeClr>
            </a:gs>
            <a:gs pos="100000">
              <a:schemeClr val="accent2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tint val="6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8502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Заключение государственных или муниципальных контрактов на выполнение работ или оказание услуг с исполнителями, являющимися родственниками или иными близкими лицами служащего</a:t>
          </a:r>
        </a:p>
      </dsp:txBody>
      <dsp:txXfrm rot="10800000">
        <a:off x="231591" y="725"/>
        <a:ext cx="7905315" cy="926367"/>
      </dsp:txXfrm>
    </dsp:sp>
    <dsp:sp modelId="{048B8F29-0CF3-4750-95BD-2A4DEBBA92BB}">
      <dsp:nvSpPr>
        <dsp:cNvPr id="0" name=""/>
        <dsp:cNvSpPr/>
      </dsp:nvSpPr>
      <dsp:spPr>
        <a:xfrm>
          <a:off x="4" y="3"/>
          <a:ext cx="926367" cy="926367"/>
        </a:xfrm>
        <a:prstGeom prst="moon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2049E-9EBA-414D-B7B7-2F002E2A4ADA}">
      <dsp:nvSpPr>
        <dsp:cNvPr id="0" name=""/>
        <dsp:cNvSpPr/>
      </dsp:nvSpPr>
      <dsp:spPr>
        <a:xfrm rot="10800000">
          <a:off x="-1" y="1203620"/>
          <a:ext cx="8136907" cy="926367"/>
        </a:xfrm>
        <a:prstGeom prst="homePlate">
          <a:avLst/>
        </a:prstGeom>
        <a:gradFill rotWithShape="1">
          <a:gsLst>
            <a:gs pos="0">
              <a:schemeClr val="accent4">
                <a:tint val="60000"/>
                <a:lumMod val="104000"/>
              </a:schemeClr>
            </a:gs>
            <a:gs pos="100000">
              <a:schemeClr val="accent4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85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Участие должностных лиц в коммерческих организациях, в отношении которых осуществляется контрольная или надзорная деятельность</a:t>
          </a:r>
        </a:p>
      </dsp:txBody>
      <dsp:txXfrm rot="10800000">
        <a:off x="231591" y="1203620"/>
        <a:ext cx="7905315" cy="926367"/>
      </dsp:txXfrm>
    </dsp:sp>
    <dsp:sp modelId="{4CA31ADE-32B4-4044-B07B-E61E69DF7CCB}">
      <dsp:nvSpPr>
        <dsp:cNvPr id="0" name=""/>
        <dsp:cNvSpPr/>
      </dsp:nvSpPr>
      <dsp:spPr>
        <a:xfrm>
          <a:off x="4" y="1224139"/>
          <a:ext cx="926367" cy="926367"/>
        </a:xfrm>
        <a:prstGeom prst="moon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4DF5A-9013-4096-8D9F-7352EFE7E0ED}">
      <dsp:nvSpPr>
        <dsp:cNvPr id="0" name=""/>
        <dsp:cNvSpPr/>
      </dsp:nvSpPr>
      <dsp:spPr>
        <a:xfrm rot="10800000">
          <a:off x="-1" y="2376260"/>
          <a:ext cx="8136907" cy="926367"/>
        </a:xfrm>
        <a:prstGeom prst="homePlate">
          <a:avLst/>
        </a:prstGeom>
        <a:gradFill rotWithShape="1">
          <a:gsLst>
            <a:gs pos="0">
              <a:schemeClr val="accent5">
                <a:tint val="60000"/>
                <a:lumMod val="104000"/>
              </a:schemeClr>
            </a:gs>
            <a:gs pos="100000">
              <a:schemeClr val="accent5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tint val="6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8502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Владение служащим ценными бумагами (долями участия, паями в уставных (складочных) капиталах организаций</a:t>
          </a:r>
        </a:p>
      </dsp:txBody>
      <dsp:txXfrm rot="10800000">
        <a:off x="231591" y="2376260"/>
        <a:ext cx="7905315" cy="926367"/>
      </dsp:txXfrm>
    </dsp:sp>
    <dsp:sp modelId="{7B3E1035-556D-4D43-8958-911F6E619FD5}">
      <dsp:nvSpPr>
        <dsp:cNvPr id="0" name=""/>
        <dsp:cNvSpPr/>
      </dsp:nvSpPr>
      <dsp:spPr>
        <a:xfrm>
          <a:off x="34344" y="2376260"/>
          <a:ext cx="926367" cy="926367"/>
        </a:xfrm>
        <a:prstGeom prst="moon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907A8-0483-425B-B326-C590059DB959}">
      <dsp:nvSpPr>
        <dsp:cNvPr id="0" name=""/>
        <dsp:cNvSpPr/>
      </dsp:nvSpPr>
      <dsp:spPr>
        <a:xfrm rot="10800000">
          <a:off x="-1" y="3609410"/>
          <a:ext cx="8136907" cy="926367"/>
        </a:xfrm>
        <a:prstGeom prst="homePlate">
          <a:avLst/>
        </a:prstGeom>
        <a:gradFill rotWithShape="1">
          <a:gsLst>
            <a:gs pos="0">
              <a:schemeClr val="accent6">
                <a:tint val="60000"/>
                <a:lumMod val="104000"/>
              </a:schemeClr>
            </a:gs>
            <a:gs pos="100000">
              <a:schemeClr val="accent6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tint val="6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8502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Конфликт интересов, связанный с получением подарков и услуг</a:t>
          </a:r>
        </a:p>
      </dsp:txBody>
      <dsp:txXfrm rot="10800000">
        <a:off x="231591" y="3609410"/>
        <a:ext cx="7905315" cy="926367"/>
      </dsp:txXfrm>
    </dsp:sp>
    <dsp:sp modelId="{43DDDBC3-6C04-4E02-A6FB-834B3CBE1131}">
      <dsp:nvSpPr>
        <dsp:cNvPr id="0" name=""/>
        <dsp:cNvSpPr/>
      </dsp:nvSpPr>
      <dsp:spPr>
        <a:xfrm>
          <a:off x="4" y="3600397"/>
          <a:ext cx="926367" cy="926367"/>
        </a:xfrm>
        <a:prstGeom prst="moon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56EBB-BE4F-459E-BCD8-3FC271BC2DD0}">
      <dsp:nvSpPr>
        <dsp:cNvPr id="0" name=""/>
        <dsp:cNvSpPr/>
      </dsp:nvSpPr>
      <dsp:spPr>
        <a:xfrm rot="16200000">
          <a:off x="-1597163" y="2408124"/>
          <a:ext cx="3663110" cy="37485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597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FF0000"/>
              </a:solidFill>
            </a:rPr>
            <a:t>реальные:</a:t>
          </a:r>
        </a:p>
      </dsp:txBody>
      <dsp:txXfrm>
        <a:off x="-1597163" y="2408124"/>
        <a:ext cx="3663110" cy="374850"/>
      </dsp:txXfrm>
    </dsp:sp>
    <dsp:sp modelId="{FABD9FCB-68DE-4498-B8CA-8EBB1FF12C26}">
      <dsp:nvSpPr>
        <dsp:cNvPr id="0" name=""/>
        <dsp:cNvSpPr/>
      </dsp:nvSpPr>
      <dsp:spPr>
        <a:xfrm>
          <a:off x="421817" y="763993"/>
          <a:ext cx="1867153" cy="366311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5875" cap="rnd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30597" rIns="120904" bIns="120904" numCol="1" spcCol="1270" anchor="t" anchorCtr="0">
          <a:noAutofit/>
        </a:bodyPr>
        <a:lstStyle/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5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имеющийся факт влияния конфликта интересов приводит к ненадлежащему исполнению служащим должностных обязанностей</a:t>
          </a:r>
        </a:p>
      </dsp:txBody>
      <dsp:txXfrm>
        <a:off x="421817" y="763993"/>
        <a:ext cx="1867153" cy="3663110"/>
      </dsp:txXfrm>
    </dsp:sp>
    <dsp:sp modelId="{D2DA59A6-7E23-46BF-A188-A2C881A07CEB}">
      <dsp:nvSpPr>
        <dsp:cNvPr id="0" name=""/>
        <dsp:cNvSpPr/>
      </dsp:nvSpPr>
      <dsp:spPr>
        <a:xfrm>
          <a:off x="46966" y="269191"/>
          <a:ext cx="749701" cy="74970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1910E-34D7-425D-B1A4-CEECC6A1D4A7}">
      <dsp:nvSpPr>
        <dsp:cNvPr id="0" name=""/>
        <dsp:cNvSpPr/>
      </dsp:nvSpPr>
      <dsp:spPr>
        <a:xfrm rot="16200000">
          <a:off x="1123299" y="2408124"/>
          <a:ext cx="3663110" cy="374850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597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>
              <a:solidFill>
                <a:srgbClr val="FF0000"/>
              </a:solidFill>
            </a:rPr>
            <a:t>мнимые:</a:t>
          </a:r>
          <a:endParaRPr lang="ru-RU" sz="2600" b="1" kern="1200" dirty="0">
            <a:solidFill>
              <a:srgbClr val="FF0000"/>
            </a:solidFill>
          </a:endParaRPr>
        </a:p>
      </dsp:txBody>
      <dsp:txXfrm>
        <a:off x="1123299" y="2408124"/>
        <a:ext cx="3663110" cy="374850"/>
      </dsp:txXfrm>
    </dsp:sp>
    <dsp:sp modelId="{7A7EF773-4A17-4A81-9B03-5D84C1B09DF9}">
      <dsp:nvSpPr>
        <dsp:cNvPr id="0" name=""/>
        <dsp:cNvSpPr/>
      </dsp:nvSpPr>
      <dsp:spPr>
        <a:xfrm>
          <a:off x="3168346" y="720073"/>
          <a:ext cx="1867153" cy="366311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3059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ситуации, при которых существующий личный интерес служащего может быть рассмотрен другими лицами в целях оказания влияния на функции служащего, даже если фактически такое ненадлежащее влияние отсутствует или его не может быть вовсе.</a:t>
          </a:r>
          <a:endParaRPr lang="ru-RU" sz="12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8346" y="720073"/>
        <a:ext cx="1867153" cy="3663110"/>
      </dsp:txXfrm>
    </dsp:sp>
    <dsp:sp modelId="{0A97012F-A127-4ADB-86BB-C1A291B1ED0B}">
      <dsp:nvSpPr>
        <dsp:cNvPr id="0" name=""/>
        <dsp:cNvSpPr/>
      </dsp:nvSpPr>
      <dsp:spPr>
        <a:xfrm>
          <a:off x="2767430" y="269191"/>
          <a:ext cx="749701" cy="74970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C856B-B984-4000-8F67-3DADE3EBC66E}">
      <dsp:nvSpPr>
        <dsp:cNvPr id="0" name=""/>
        <dsp:cNvSpPr/>
      </dsp:nvSpPr>
      <dsp:spPr>
        <a:xfrm rot="16200000">
          <a:off x="3843763" y="2408124"/>
          <a:ext cx="3663110" cy="374850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597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>
              <a:solidFill>
                <a:srgbClr val="FF0000"/>
              </a:solidFill>
            </a:rPr>
            <a:t>потенциальные:</a:t>
          </a:r>
          <a:endParaRPr lang="ru-RU" sz="2600" b="1" kern="1200" dirty="0">
            <a:solidFill>
              <a:srgbClr val="FF0000"/>
            </a:solidFill>
          </a:endParaRPr>
        </a:p>
      </dsp:txBody>
      <dsp:txXfrm>
        <a:off x="3843763" y="2408124"/>
        <a:ext cx="3663110" cy="374850"/>
      </dsp:txXfrm>
    </dsp:sp>
    <dsp:sp modelId="{5ACE4075-1D9C-4720-9DE5-04C8B2DA63A5}">
      <dsp:nvSpPr>
        <dsp:cNvPr id="0" name=""/>
        <dsp:cNvSpPr/>
      </dsp:nvSpPr>
      <dsp:spPr>
        <a:xfrm>
          <a:off x="5862743" y="763993"/>
          <a:ext cx="1867153" cy="366311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0597" rIns="128016" bIns="128016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ситуация, при которой у служащего есть личные интересы, которые когда-нибудь в будущем могут привести к конфликту интересов.</a:t>
          </a:r>
        </a:p>
      </dsp:txBody>
      <dsp:txXfrm>
        <a:off x="5862743" y="763993"/>
        <a:ext cx="1867153" cy="3663110"/>
      </dsp:txXfrm>
    </dsp:sp>
    <dsp:sp modelId="{EF17BAB4-A473-46F1-BF38-1E3A9445F774}">
      <dsp:nvSpPr>
        <dsp:cNvPr id="0" name=""/>
        <dsp:cNvSpPr/>
      </dsp:nvSpPr>
      <dsp:spPr>
        <a:xfrm>
          <a:off x="5487893" y="269191"/>
          <a:ext cx="749701" cy="74970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1E916-6EF8-49E1-B9DA-F91D017576A3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6363B-6CC3-495B-BBD8-0FF8A0600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3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813" y="198884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2613" y="3861048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6678360"/>
            <a:ext cx="9144000" cy="88460"/>
            <a:chOff x="135060" y="6381328"/>
            <a:chExt cx="8849966" cy="88460"/>
          </a:xfrm>
        </p:grpSpPr>
        <p:sp>
          <p:nvSpPr>
            <p:cNvPr id="29" name="Скругленный прямоугольник 28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Rounded Rectangle 13"/>
          <p:cNvSpPr/>
          <p:nvPr userDrawn="1"/>
        </p:nvSpPr>
        <p:spPr>
          <a:xfrm>
            <a:off x="0" y="1"/>
            <a:ext cx="9141162" cy="822419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15"/>
          <p:cNvGrpSpPr>
            <a:grpSpLocks noChangeAspect="1"/>
          </p:cNvGrpSpPr>
          <p:nvPr userDrawn="1"/>
        </p:nvGrpSpPr>
        <p:grpSpPr bwMode="hidden">
          <a:xfrm>
            <a:off x="-362" y="189734"/>
            <a:ext cx="9141524" cy="718986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0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46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Прямоугольник 46"/>
          <p:cNvSpPr/>
          <p:nvPr userDrawn="1"/>
        </p:nvSpPr>
        <p:spPr>
          <a:xfrm>
            <a:off x="1132189" y="-51101"/>
            <a:ext cx="7200800" cy="4816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0" kern="1100" cap="none" spc="0" baseline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</a:p>
        </p:txBody>
      </p:sp>
      <p:pic>
        <p:nvPicPr>
          <p:cNvPr id="48" name="Picture 2" descr="C:\Users\korkin\Pictures\птичк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2389"/>
            <a:ext cx="1312717" cy="11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239B335-F5C8-4EDF-B1E2-6347D416EBE4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4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5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3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D76DA-B47B-42F3-95C2-ED0F524873D5}" type="datetimeFigureOut">
              <a:rPr lang="ru-RU" smtClean="0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C2504-A292-461D-936D-27566AD1F4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22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27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12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3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9" y="1772818"/>
            <a:ext cx="7408333" cy="47525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653536" cy="936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33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85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45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20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6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936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988840"/>
            <a:ext cx="3822192" cy="4536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3822192" cy="4536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 userDrawn="1"/>
        </p:nvGrpSpPr>
        <p:grpSpPr bwMode="hidden">
          <a:xfrm>
            <a:off x="-362" y="173961"/>
            <a:ext cx="9141524" cy="513216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5694"/>
            <a:ext cx="539551" cy="48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2527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CC6C7B23-7BBB-4FB3-9E8B-2549BD24E832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/>
          <a:lstStyle/>
          <a:p>
            <a:fld id="{52A6A2ED-C77A-46D0-9BDA-59A15A90B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2527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1340769"/>
            <a:ext cx="4114800" cy="1427833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2785533"/>
            <a:ext cx="4114800" cy="33797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371600"/>
            <a:ext cx="4104456" cy="42176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6" name="Rounded Rectangle 13"/>
          <p:cNvSpPr/>
          <p:nvPr userDrawn="1"/>
        </p:nvSpPr>
        <p:spPr>
          <a:xfrm>
            <a:off x="0" y="1"/>
            <a:ext cx="9141162" cy="822419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15"/>
          <p:cNvGrpSpPr>
            <a:grpSpLocks noChangeAspect="1"/>
          </p:cNvGrpSpPr>
          <p:nvPr userDrawn="1"/>
        </p:nvGrpSpPr>
        <p:grpSpPr bwMode="hidden">
          <a:xfrm>
            <a:off x="-362" y="189734"/>
            <a:ext cx="9141524" cy="718986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8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32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Прямоугольник 32"/>
          <p:cNvSpPr/>
          <p:nvPr userDrawn="1"/>
        </p:nvSpPr>
        <p:spPr>
          <a:xfrm>
            <a:off x="1132189" y="-51101"/>
            <a:ext cx="7200800" cy="4816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0" kern="1100" cap="none" spc="0" baseline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</a:p>
        </p:txBody>
      </p:sp>
      <p:pic>
        <p:nvPicPr>
          <p:cNvPr id="34" name="Picture 2" descr="C:\Users\korkin\Pictures\птичк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2389"/>
            <a:ext cx="1312717" cy="11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 userDrawn="1"/>
        </p:nvGrpSpPr>
        <p:grpSpPr>
          <a:xfrm>
            <a:off x="0" y="6678360"/>
            <a:ext cx="9144000" cy="88460"/>
            <a:chOff x="135060" y="6381328"/>
            <a:chExt cx="8849966" cy="88460"/>
          </a:xfrm>
        </p:grpSpPr>
        <p:sp>
          <p:nvSpPr>
            <p:cNvPr id="18" name="Скругленный прямоугольник 17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361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69" y="1988842"/>
            <a:ext cx="7408333" cy="4536503"/>
          </a:xfr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76DA-B47B-42F3-95C2-ED0F524873D5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2504-A292-461D-936D-27566AD1F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4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26FC3F0-342F-43F2-B105-1D4EDC7BEE88}"/>
              </a:ext>
            </a:extLst>
          </p:cNvPr>
          <p:cNvGrpSpPr/>
          <p:nvPr userDrawn="1"/>
        </p:nvGrpSpPr>
        <p:grpSpPr>
          <a:xfrm>
            <a:off x="0" y="6678360"/>
            <a:ext cx="9144000" cy="88460"/>
            <a:chOff x="135060" y="6381328"/>
            <a:chExt cx="8849966" cy="88460"/>
          </a:xfrm>
        </p:grpSpPr>
        <p:sp>
          <p:nvSpPr>
            <p:cNvPr id="18" name="Скругленный прямоугольник 28">
              <a:extLst>
                <a:ext uri="{FF2B5EF4-FFF2-40B4-BE49-F238E27FC236}">
                  <a16:creationId xmlns:a16="http://schemas.microsoft.com/office/drawing/2014/main" id="{726C0B3E-9571-40F6-A4C3-51E46C0A53BA}"/>
                </a:ext>
              </a:extLst>
            </p:cNvPr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9">
              <a:extLst>
                <a:ext uri="{FF2B5EF4-FFF2-40B4-BE49-F238E27FC236}">
                  <a16:creationId xmlns:a16="http://schemas.microsoft.com/office/drawing/2014/main" id="{7B4D9300-0F5D-44B3-8C60-F2BF861D1B59}"/>
                </a:ext>
              </a:extLst>
            </p:cNvPr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406E8C6E-6627-41A7-BB22-6E547566467C}"/>
              </a:ext>
            </a:extLst>
          </p:cNvPr>
          <p:cNvSpPr/>
          <p:nvPr userDrawn="1"/>
        </p:nvSpPr>
        <p:spPr>
          <a:xfrm>
            <a:off x="0" y="1"/>
            <a:ext cx="9141162" cy="822419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6E70F0F8-7BB8-439C-8703-D218B0ABC58D}"/>
              </a:ext>
            </a:extLst>
          </p:cNvPr>
          <p:cNvGrpSpPr>
            <a:grpSpLocks noChangeAspect="1"/>
          </p:cNvGrpSpPr>
          <p:nvPr userDrawn="1"/>
        </p:nvGrpSpPr>
        <p:grpSpPr bwMode="hidden">
          <a:xfrm>
            <a:off x="-362" y="189734"/>
            <a:ext cx="9141524" cy="718986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2384B0E6-C5BB-4C42-BF2A-88CE358F72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485B361C-A463-4C88-8D76-30145EE019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CE61A58-84FD-459D-A123-C19BCAA3B7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015E557-3F29-4E5B-BED6-2D1624FF79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32" name="Freeform 10">
              <a:extLst>
                <a:ext uri="{FF2B5EF4-FFF2-40B4-BE49-F238E27FC236}">
                  <a16:creationId xmlns:a16="http://schemas.microsoft.com/office/drawing/2014/main" id="{30F0D0FF-E0A6-4008-8003-31BE455069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FBDDCA0-BFD5-4EED-BBE1-B60E4C19303E}"/>
              </a:ext>
            </a:extLst>
          </p:cNvPr>
          <p:cNvSpPr/>
          <p:nvPr userDrawn="1"/>
        </p:nvSpPr>
        <p:spPr>
          <a:xfrm>
            <a:off x="1132189" y="-51101"/>
            <a:ext cx="7200800" cy="4816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0" kern="1100" cap="none" spc="0" baseline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</a:p>
        </p:txBody>
      </p:sp>
      <p:pic>
        <p:nvPicPr>
          <p:cNvPr id="34" name="Picture 2" descr="C:\Users\korkin\Pictures\птичка.png">
            <a:extLst>
              <a:ext uri="{FF2B5EF4-FFF2-40B4-BE49-F238E27FC236}">
                <a16:creationId xmlns:a16="http://schemas.microsoft.com/office/drawing/2014/main" id="{6457C14F-0064-4D21-B38F-4BC71D71BF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2389"/>
            <a:ext cx="1312717" cy="11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1700810"/>
            <a:ext cx="7408333" cy="48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2" name="Rounded Rectangle 13"/>
          <p:cNvSpPr/>
          <p:nvPr/>
        </p:nvSpPr>
        <p:spPr>
          <a:xfrm>
            <a:off x="0" y="1"/>
            <a:ext cx="9141162" cy="822419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15"/>
          <p:cNvGrpSpPr>
            <a:grpSpLocks noChangeAspect="1"/>
          </p:cNvGrpSpPr>
          <p:nvPr/>
        </p:nvGrpSpPr>
        <p:grpSpPr bwMode="hidden">
          <a:xfrm>
            <a:off x="-362" y="189734"/>
            <a:ext cx="9141524" cy="718986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34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132189" y="-51101"/>
            <a:ext cx="7200800" cy="4816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0" kern="1100" cap="none" spc="0" baseline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</a:p>
        </p:txBody>
      </p:sp>
      <p:pic>
        <p:nvPicPr>
          <p:cNvPr id="1026" name="Picture 2" descr="C:\Users\korkin\Pictures\птичк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2389"/>
            <a:ext cx="1312717" cy="11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37" y="686940"/>
            <a:ext cx="8147985" cy="941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6678360"/>
            <a:ext cx="9144000" cy="88460"/>
            <a:chOff x="135060" y="6381328"/>
            <a:chExt cx="8849966" cy="88460"/>
          </a:xfrm>
        </p:grpSpPr>
        <p:sp>
          <p:nvSpPr>
            <p:cNvPr id="17" name="Скругленный прямоугольник 16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9" r:id="rId6"/>
    <p:sldLayoutId id="2147483680" r:id="rId7"/>
    <p:sldLayoutId id="214748368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www.cbr.ru/sbrfr/archive/fsfr/archive_ffms/common/upload/sample01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https://www.cbr.ru/sbrfr/archive/fsfr/archive_ffms/common/upload/sample03.gif" TargetMode="Externa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496944" cy="6438329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ситуации конфликта интересов, правоприменительная практика в сфере конфликта интересов, выявление и порядок урегулирования конфликта интересов</a:t>
            </a:r>
          </a:p>
          <a:p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по реализации единой государственной </a:t>
            </a:r>
          </a:p>
          <a:p>
            <a:pPr algn="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 в области противодействия коррупции, </a:t>
            </a:r>
          </a:p>
          <a:p>
            <a:pPr algn="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профилактики коррупционных и иных</a:t>
            </a:r>
          </a:p>
          <a:p>
            <a:pPr algn="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правонарушений администрации </a:t>
            </a:r>
          </a:p>
          <a:p>
            <a:pPr algn="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Губернатора Ульяновской области</a:t>
            </a:r>
          </a:p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39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064896" cy="597666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</a:t>
            </a:r>
            <a:r>
              <a:rPr lang="ru-RU" sz="178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7)</a:t>
            </a:r>
            <a:r>
              <a:rPr lang="ru-RU" sz="178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организации, ценными бумагами (долями, паями, и т.п.) которых владеет служащий или его родственники, либо связанные со служащим и (или) его родственниками иными корпоративными отношениями;</a:t>
            </a:r>
          </a:p>
          <a:p>
            <a:r>
              <a:rPr lang="ru-RU" sz="178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8)</a:t>
            </a:r>
            <a:r>
              <a:rPr lang="ru-RU" sz="178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доверительные управляющие, которым в установленном порядке переданы в доверительное управление ценные бумаги, доли в уставных капиталах, принадлежащие служащему и (или) его родственникам;</a:t>
            </a:r>
          </a:p>
          <a:p>
            <a:r>
              <a:rPr lang="ru-RU" sz="178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9)</a:t>
            </a:r>
            <a:r>
              <a:rPr lang="ru-RU" sz="178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лица, перед которыми служащий и (или) его родственники имеют финансовые обязательства, а также лица, имеющие перед служащим и (или) его родственниками финансовые обязательства;</a:t>
            </a:r>
          </a:p>
          <a:p>
            <a:r>
              <a:rPr lang="ru-RU" sz="178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10)</a:t>
            </a:r>
            <a:r>
              <a:rPr lang="ru-RU" sz="178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лица, с которыми служащий либо его родственники ведут судебные разбирательства;</a:t>
            </a:r>
          </a:p>
          <a:p>
            <a:r>
              <a:rPr lang="ru-RU" sz="178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11)</a:t>
            </a:r>
            <a:r>
              <a:rPr lang="ru-RU" sz="178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лица, предоставившие служащему в пользование имущество на возмездной или безвозмездной основе;</a:t>
            </a:r>
          </a:p>
          <a:p>
            <a:r>
              <a:rPr lang="ru-RU" sz="178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12)</a:t>
            </a:r>
            <a:r>
              <a:rPr lang="ru-RU" sz="178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лица, осуществившие дарение имущества в виде недвижимости, транспортных средств, ценных бумаг (в натуре, либо в денежном эквиваленте) в адрес служащего и (или) его родственников, а также лица, получившие от служащего аналогичные подарки;</a:t>
            </a:r>
          </a:p>
          <a:p>
            <a:r>
              <a:rPr lang="ru-RU" sz="178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13)</a:t>
            </a:r>
            <a:r>
              <a:rPr lang="ru-RU" sz="178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лица, проживающие совместно со служащим и (или) его родственниками и др. </a:t>
            </a:r>
          </a:p>
        </p:txBody>
      </p:sp>
    </p:spTree>
    <p:extLst>
      <p:ext uri="{BB962C8B-B14F-4D97-AF65-F5344CB8AC3E}">
        <p14:creationId xmlns:p14="http://schemas.microsoft.com/office/powerpoint/2010/main" val="216813641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 ДЕЙСТВИЙ СЛУЖАЩЕГО ПРИ ВЫЯВЛЕНИИ КОНФЛИКТА ИНТЕРЕСОВ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64" y="548680"/>
            <a:ext cx="8784975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3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ПО УРЕГУЛИРОВАНИЮ И ПРЕДОТВРАЩЕНИЮ КОНФЛИКТА ИНТЕРЕСОВ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2296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99" y="476672"/>
            <a:ext cx="8373616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  ИНТЕРЕСОВ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«конфликт интересов» закреплено в Федеральном законе 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25 декабря 2008 года № 273-ФЗ «О противодействии коррупции» 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(далее – Федеральный закон № 273-ФЗ).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8208912" cy="448907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2913" algn="just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«Статья 10. Конфликт интересов на государственной и муниципальной службе. </a:t>
            </a:r>
          </a:p>
          <a:p>
            <a:pPr indent="442913" algn="just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Под конфликтом интересов в настоящем Федеральном законе понимается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</a:p>
          <a:p>
            <a:pPr indent="442913" algn="just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Под личной заинтересованностью понимается 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(преимуществ) лицом, указанным в части 1 настоящей статьи, и (или) состоящими с ним в близком родстве или свойстве лицами (родителями, супругами, детьми, братьями, сестрами, а также братьями, сестрами, родителями, детьми супругов и супругами детей), гражданами или организациями, с которыми лицо, указанное в части 1 настоящей статьи, и (или) лица, состоящие с ним в близком родстве или свойстве, связаны имущественными, корпоративными или иными близкими отношениями».</a:t>
            </a:r>
          </a:p>
        </p:txBody>
      </p:sp>
    </p:spTree>
    <p:extLst>
      <p:ext uri="{BB962C8B-B14F-4D97-AF65-F5344CB8AC3E}">
        <p14:creationId xmlns:p14="http://schemas.microsoft.com/office/powerpoint/2010/main" val="33348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ПРИМЕРЫ СИТУАЦИИ КОНФЛИКТА ИНТЕРЕСОВ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30130355"/>
              </p:ext>
            </p:extLst>
          </p:nvPr>
        </p:nvGraphicFramePr>
        <p:xfrm>
          <a:off x="539552" y="1844824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62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ПРИМЕРЫ СИТУАЦИИ КОНФЛИКТА ИНТЕРЕСОВ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6067544"/>
              </p:ext>
            </p:extLst>
          </p:nvPr>
        </p:nvGraphicFramePr>
        <p:xfrm>
          <a:off x="539552" y="1844824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8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«КОНФЛИКТА ИНТЕРЕСОВ»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1844824"/>
            <a:ext cx="7344816" cy="46805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3F3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37375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2088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Конфликты интересов можно разделить на следующие виды: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9270266"/>
              </p:ext>
            </p:extLst>
          </p:nvPr>
        </p:nvGraphicFramePr>
        <p:xfrm>
          <a:off x="611560" y="1872118"/>
          <a:ext cx="7920880" cy="443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0874393"/>
              </p:ext>
            </p:extLst>
          </p:nvPr>
        </p:nvGraphicFramePr>
        <p:xfrm>
          <a:off x="827584" y="1772816"/>
          <a:ext cx="777686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2792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 сведений, представляемых служащим (кандидатом) при прохождении государственной гражданской службы, при назначении на вышестоящую должность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Анкета по форме, утвержденной распоряжением Правительства Российской Федерации от 26 мая 2005 года № 667-р: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https://www.cbr.ru/sbrfr/archive/fsfr/archive_ffms/common/upload/sample0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8921">
            <a:off x="657298" y="2846840"/>
            <a:ext cx="2937298" cy="388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ww.cbr.ru/sbrfr/archive/fsfr/archive_ffms/common/upload/sample03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080">
            <a:off x="4390769" y="3067340"/>
            <a:ext cx="3015510" cy="422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tuvasukova.files.wordpress.com/2011/12/vacancy_thumbnail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5373216"/>
            <a:ext cx="1763688" cy="116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4746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 сведений, представляемых служащим (кандидатом) при прохождении государственной гражданской службы, при назначении на вышестоящую должность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Справка о доходах, расходах, об имуществе и обязательствах имущественного характера (далее – справка):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66" y="2551619"/>
            <a:ext cx="3499041" cy="4621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551620"/>
            <a:ext cx="4896544" cy="4621795"/>
          </a:xfrm>
          <a:prstGeom prst="rect">
            <a:avLst/>
          </a:prstGeom>
        </p:spPr>
      </p:pic>
      <p:pic>
        <p:nvPicPr>
          <p:cNvPr id="2050" name="Picture 2" descr="http://libsakh.ru/uploads/pics/JUridichesk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30" y="5229200"/>
            <a:ext cx="1944216" cy="14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0445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424936" cy="56369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аффилированных служащему лиц: </a:t>
            </a:r>
          </a:p>
          <a:p>
            <a:pPr algn="ctr"/>
            <a:endParaRPr lang="ru-RU" sz="177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7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1) </a:t>
            </a:r>
            <a:r>
              <a:rPr lang="ru-RU" sz="177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родственники служащего (лица, состоящие с должностным лицом в близком родстве или свойстве (родители, супруги, дети, братья, сестры, а также братья, сестры, родители, дети супругов и супруги детей);</a:t>
            </a:r>
          </a:p>
          <a:p>
            <a:r>
              <a:rPr lang="ru-RU" sz="177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2) </a:t>
            </a:r>
            <a:r>
              <a:rPr lang="ru-RU" sz="177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лица, с которыми служащий и (или) его родственники, связаны имущественными, корпоративными или иными близкими отношениями;</a:t>
            </a:r>
          </a:p>
          <a:p>
            <a:r>
              <a:rPr lang="ru-RU" sz="177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3) </a:t>
            </a:r>
            <a:r>
              <a:rPr lang="ru-RU" sz="177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организации, в которых служащий осуществляет или осуществлял иную оплачиваемую работу;</a:t>
            </a:r>
          </a:p>
          <a:p>
            <a:r>
              <a:rPr lang="ru-RU" sz="177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4) </a:t>
            </a:r>
            <a:r>
              <a:rPr lang="ru-RU" sz="177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организации, в которых служащий осуществлял трудовую деятельность до поступления на государственную гражданскую службу;</a:t>
            </a:r>
          </a:p>
          <a:p>
            <a:r>
              <a:rPr lang="ru-RU" sz="177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5) </a:t>
            </a:r>
            <a:r>
              <a:rPr lang="ru-RU" sz="177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организации, в которых осуществляют трудовую деятельность родственники служащего, а также граждане, с которыми служащий и (или) его родственники связаны имущественными, корпоративными или иными близкими отношениями;</a:t>
            </a:r>
          </a:p>
          <a:p>
            <a:r>
              <a:rPr lang="ru-RU" sz="177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6) </a:t>
            </a:r>
            <a:r>
              <a:rPr lang="ru-RU" sz="177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лица и организации, от которых служащий и (или) его родственники получали или получают иные доходы (арендная плата, плата по договорам купли-продажи, оказание услуг, выполнение работ и другое);</a:t>
            </a:r>
          </a:p>
        </p:txBody>
      </p:sp>
    </p:spTree>
    <p:extLst>
      <p:ext uri="{BB962C8B-B14F-4D97-AF65-F5344CB8AC3E}">
        <p14:creationId xmlns:p14="http://schemas.microsoft.com/office/powerpoint/2010/main" val="1075343642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Шаблон презентации на 14082013(2)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7700</TotalTime>
  <Words>975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Candara</vt:lpstr>
      <vt:lpstr>Corbel</vt:lpstr>
      <vt:lpstr>Symbol</vt:lpstr>
      <vt:lpstr>Times New Roman</vt:lpstr>
      <vt:lpstr>Шаблон презентации на 14082013(2)</vt:lpstr>
      <vt:lpstr>Параллакс</vt:lpstr>
      <vt:lpstr>Презентация PowerPoint</vt:lpstr>
      <vt:lpstr>КОНФЛИКТ  ИНТЕРЕСОВ Понятие «конфликт интересов» закреплено в Федеральном законе  от 25 декабря 2008 года № 273-ФЗ «О противодействии коррупции»  (далее – Федеральный закон № 273-ФЗ).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ДЕЙСТВИЙ СЛУЖАЩЕГО ПРИ ВЫЯВЛЕНИИ КОНФЛИКТА ИНТЕРЕСОВ</vt:lpstr>
      <vt:lpstr>МЕРЫ ПО УРЕГУЛИРОВАНИЮ И ПРЕДОТВРАЩЕНИЮ КОНФЛИКТА ИНТЕРЕСОВ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«Переход к программно-целевому принципу формирования бюджета Свердловской области»</dc:title>
  <dc:creator>User</dc:creator>
  <cp:lastModifiedBy>Салихова Наталья Николаевна</cp:lastModifiedBy>
  <cp:revision>557</cp:revision>
  <cp:lastPrinted>2014-01-31T04:56:33Z</cp:lastPrinted>
  <dcterms:created xsi:type="dcterms:W3CDTF">2013-09-24T14:29:11Z</dcterms:created>
  <dcterms:modified xsi:type="dcterms:W3CDTF">2021-06-02T08:06:49Z</dcterms:modified>
</cp:coreProperties>
</file>