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notesMasterIdLst>
    <p:notesMasterId r:id="rId28"/>
  </p:notesMasterIdLst>
  <p:sldIdLst>
    <p:sldId id="349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23" r:id="rId18"/>
    <p:sldId id="366" r:id="rId19"/>
    <p:sldId id="367" r:id="rId20"/>
    <p:sldId id="371" r:id="rId21"/>
    <p:sldId id="368" r:id="rId22"/>
    <p:sldId id="369" r:id="rId23"/>
    <p:sldId id="370" r:id="rId24"/>
    <p:sldId id="257" r:id="rId25"/>
    <p:sldId id="344" r:id="rId26"/>
    <p:sldId id="347" r:id="rId27"/>
  </p:sldIdLst>
  <p:sldSz cx="9144000" cy="6858000" type="screen4x3"/>
  <p:notesSz cx="6792913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3671" autoAdjust="0"/>
  </p:normalViewPr>
  <p:slideViewPr>
    <p:cSldViewPr>
      <p:cViewPr varScale="1">
        <p:scale>
          <a:sx n="119" d="100"/>
          <a:sy n="119" d="100"/>
        </p:scale>
        <p:origin x="13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746" y="0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C8E6021-1362-491D-9FD8-2FE8447146D4}" type="datetimeFigureOut">
              <a:rPr lang="ru-RU" smtClean="0"/>
              <a:pPr/>
              <a:t>13.01.2023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2"/>
          </a:xfrm>
          <a:prstGeom prst="rect">
            <a:avLst/>
          </a:prstGeom>
        </p:spPr>
        <p:txBody>
          <a:bodyPr vert="horz" lIns="91403" tIns="45702" rIns="91403" bIns="457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7074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746" y="9427074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EEE2AC0F-69BA-40B2-84D2-A7A43EA1CF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15A91F-7500-43BA-BCFE-6AF775A33450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121" y="5077601"/>
            <a:ext cx="6044138" cy="48109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698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309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A107E7D-AAC9-49F3-93A5-50162CE6021F}" type="slidenum">
              <a:t>13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899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434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882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992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910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394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Цена путевки 1 смены</a:t>
            </a:r>
          </a:p>
          <a:p>
            <a:r>
              <a:rPr lang="ru-RU" dirty="0" smtClean="0"/>
              <a:t>Обычная – 38900,75</a:t>
            </a:r>
          </a:p>
          <a:p>
            <a:r>
              <a:rPr lang="ru-RU" dirty="0" smtClean="0"/>
              <a:t>Английская – 43900,75</a:t>
            </a:r>
          </a:p>
          <a:p>
            <a:endParaRPr lang="ru-RU" dirty="0" smtClean="0"/>
          </a:p>
          <a:p>
            <a:r>
              <a:rPr lang="ru-RU" dirty="0" smtClean="0"/>
              <a:t>Цена</a:t>
            </a:r>
            <a:r>
              <a:rPr lang="ru-RU" baseline="0" dirty="0" smtClean="0"/>
              <a:t> путевки 2 смены</a:t>
            </a:r>
          </a:p>
          <a:p>
            <a:r>
              <a:rPr lang="ru-RU" baseline="0" dirty="0" smtClean="0"/>
              <a:t>Обычная – 39900,75</a:t>
            </a:r>
          </a:p>
          <a:p>
            <a:r>
              <a:rPr lang="ru-RU" baseline="0" dirty="0" smtClean="0"/>
              <a:t>Английская – 44900,75</a:t>
            </a:r>
          </a:p>
          <a:p>
            <a:endParaRPr lang="ru-RU" baseline="0" dirty="0" smtClean="0"/>
          </a:p>
          <a:p>
            <a:r>
              <a:rPr lang="ru-RU" baseline="0" dirty="0" smtClean="0"/>
              <a:t>Цена путевки 3 смены</a:t>
            </a:r>
          </a:p>
          <a:p>
            <a:r>
              <a:rPr lang="ru-RU" baseline="0" dirty="0" smtClean="0"/>
              <a:t>Обычная – 39900,75</a:t>
            </a:r>
          </a:p>
          <a:p>
            <a:endParaRPr lang="ru-RU" baseline="0" dirty="0" smtClean="0"/>
          </a:p>
          <a:p>
            <a:r>
              <a:rPr lang="ru-RU" baseline="0" dirty="0" smtClean="0"/>
              <a:t>Цена путевки 4 смены</a:t>
            </a:r>
          </a:p>
          <a:p>
            <a:r>
              <a:rPr lang="ru-RU" baseline="0" dirty="0" smtClean="0"/>
              <a:t>Обычная – 38900,75</a:t>
            </a:r>
          </a:p>
          <a:p>
            <a:r>
              <a:rPr lang="ru-RU" baseline="0" dirty="0" smtClean="0"/>
              <a:t>Английская – 44900,75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555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1D2C4A-456E-4666-AAE3-AE4ACB595D36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121" y="5077601"/>
            <a:ext cx="6044138" cy="48109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9923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92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293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Цена путевки 1 смены</a:t>
            </a:r>
          </a:p>
          <a:p>
            <a:r>
              <a:rPr lang="ru-RU" dirty="0" smtClean="0"/>
              <a:t>Обычная – 38900,75</a:t>
            </a:r>
          </a:p>
          <a:p>
            <a:r>
              <a:rPr lang="ru-RU" dirty="0" smtClean="0"/>
              <a:t>Английская – 43900,75</a:t>
            </a:r>
          </a:p>
          <a:p>
            <a:endParaRPr lang="ru-RU" dirty="0" smtClean="0"/>
          </a:p>
          <a:p>
            <a:r>
              <a:rPr lang="ru-RU" dirty="0" smtClean="0"/>
              <a:t>Цена</a:t>
            </a:r>
            <a:r>
              <a:rPr lang="ru-RU" baseline="0" dirty="0" smtClean="0"/>
              <a:t> путевки 2 смены</a:t>
            </a:r>
          </a:p>
          <a:p>
            <a:r>
              <a:rPr lang="ru-RU" baseline="0" dirty="0" smtClean="0"/>
              <a:t>Обычная – 39900,75</a:t>
            </a:r>
          </a:p>
          <a:p>
            <a:r>
              <a:rPr lang="ru-RU" baseline="0" dirty="0" smtClean="0"/>
              <a:t>Английская – 44900,75</a:t>
            </a:r>
          </a:p>
          <a:p>
            <a:endParaRPr lang="ru-RU" baseline="0" dirty="0" smtClean="0"/>
          </a:p>
          <a:p>
            <a:r>
              <a:rPr lang="ru-RU" baseline="0" dirty="0" smtClean="0"/>
              <a:t>Цена путевки 3 смены</a:t>
            </a:r>
          </a:p>
          <a:p>
            <a:r>
              <a:rPr lang="ru-RU" baseline="0" dirty="0" smtClean="0"/>
              <a:t>Обычная – 39900,75</a:t>
            </a:r>
          </a:p>
          <a:p>
            <a:endParaRPr lang="ru-RU" baseline="0" dirty="0" smtClean="0"/>
          </a:p>
          <a:p>
            <a:r>
              <a:rPr lang="ru-RU" baseline="0" dirty="0" smtClean="0"/>
              <a:t>Цена путевки 4 смены</a:t>
            </a:r>
          </a:p>
          <a:p>
            <a:r>
              <a:rPr lang="ru-RU" baseline="0" dirty="0" smtClean="0"/>
              <a:t>Обычная – 38900,75</a:t>
            </a:r>
          </a:p>
          <a:p>
            <a:r>
              <a:rPr lang="ru-RU" baseline="0" dirty="0" smtClean="0"/>
              <a:t>Английская – 44900,75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2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271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18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88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1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952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94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3847863" y="9427251"/>
            <a:ext cx="2943096" cy="496001"/>
          </a:xfrm>
        </p:spPr>
        <p:txBody>
          <a:bodyPr wrap="square" lIns="89964" tIns="44982" rIns="89964" bIns="44982" anchor="t"/>
          <a:lstStyle/>
          <a:p>
            <a:pPr lvl="0" algn="l" hangingPunct="1"/>
            <a:fld id="{EFF1FFA8-91C8-48C2-A106-21E5B69A5D98}" type="slidenum">
              <a:t>8</a:t>
            </a:fld>
            <a:endParaRPr lang="ru-RU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E04B332-1EE8-4CA7-8BE9-22E2FBFE5CCF}" type="slidenum">
              <a:t>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5988" y="744538"/>
            <a:ext cx="4960937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79204" y="4714526"/>
            <a:ext cx="5433991" cy="4465805"/>
          </a:xfrm>
        </p:spPr>
        <p:txBody>
          <a:bodyPr wrap="square" lIns="89964" tIns="44982" rIns="89964" bIns="44982" anchor="t">
            <a:noAutofit/>
          </a:bodyPr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430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4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539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66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94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54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6413" cy="23860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28650" y="6356350"/>
            <a:ext cx="20558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31.3.22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6457950" y="6356350"/>
            <a:ext cx="2055813" cy="363538"/>
          </a:xfrm>
        </p:spPr>
        <p:txBody>
          <a:bodyPr/>
          <a:lstStyle>
            <a:lvl1pPr>
              <a:defRPr/>
            </a:lvl1pPr>
          </a:lstStyle>
          <a:p>
            <a:fld id="{E900F6CD-A3C4-43DF-A556-FC64F088E1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361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2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95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23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53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65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65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1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13.01.2023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53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7522-72BD-488B-8DFC-BE8D944F5E0E}" type="datetimeFigureOut">
              <a:rPr lang="ru-RU" smtClean="0"/>
              <a:pPr/>
              <a:t>13.01.2023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2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darendeti73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t.me/odarendeti73" TargetMode="External"/><Relationship Id="rId4" Type="http://schemas.openxmlformats.org/officeDocument/2006/relationships/hyperlink" Target="https://vk.com/odarendeti7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s://instagram.com/itil_camp7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clubswallow73" TargetMode="External"/><Relationship Id="rId5" Type="http://schemas.openxmlformats.org/officeDocument/2006/relationships/hyperlink" Target="http://&#1076;&#1102;&#1089;&#1096;&#1079;&#1072;&#1074;&#1086;&#1083;&#1078;&#1100;&#1077;.&#1088;&#1092;/camp-swallow/home/" TargetMode="External"/><Relationship Id="rId4" Type="http://schemas.openxmlformats.org/officeDocument/2006/relationships/hyperlink" Target="http://http/&#1076;&#1102;&#1089;&#1096;&#1079;&#1072;&#1074;&#1086;&#1083;&#1078;&#1100;&#1077;.&#1088;&#1092;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&#1089;&#1074;&#1077;&#1090;&#1083;&#1103;&#1095;&#1086;&#1082;-&#1091;&#1083;&#1100;&#1103;&#1085;&#1086;&#1074;&#1089;&#1082;.&#1088;&#1092;/" TargetMode="Externa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smartcamp73" TargetMode="External"/><Relationship Id="rId5" Type="http://schemas.openxmlformats.org/officeDocument/2006/relationships/hyperlink" Target="http://lagermatrosova.ru/" TargetMode="External"/><Relationship Id="rId4" Type="http://schemas.openxmlformats.org/officeDocument/2006/relationships/hyperlink" Target="mailto:camp@ulsmart.r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smartcamp73" TargetMode="External"/><Relationship Id="rId5" Type="http://schemas.openxmlformats.org/officeDocument/2006/relationships/hyperlink" Target="http://lagermatrosova.ru/" TargetMode="External"/><Relationship Id="rId4" Type="http://schemas.openxmlformats.org/officeDocument/2006/relationships/hyperlink" Target="mailto:camp@ulsmart.r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ima-9@mail.r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ogo-centr.dimitrovgrad.info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http://unost73.ru/img-llinks/director1.jpg" TargetMode="Externa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s://istochnik-isi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15888"/>
            <a:ext cx="8858312" cy="1027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+mn-cs"/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ОГА НОО «Центр выявления и поддержки одарённых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 Ульяновской области»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«Алые паруса»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7896"/>
            <a:ext cx="864095" cy="86409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647781"/>
              </p:ext>
            </p:extLst>
          </p:nvPr>
        </p:nvGraphicFramePr>
        <p:xfrm>
          <a:off x="142845" y="1214992"/>
          <a:ext cx="8858310" cy="5598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1662">
                  <a:extLst>
                    <a:ext uri="{9D8B030D-6E8A-4147-A177-3AD203B41FA5}">
                      <a16:colId xmlns:a16="http://schemas.microsoft.com/office/drawing/2014/main" val="4186991796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val="697218375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val="1952852030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val="2425989538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val="1144161308"/>
                    </a:ext>
                  </a:extLst>
                </a:gridCol>
              </a:tblGrid>
              <a:tr h="125861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центра: 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433408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Ульяновская область,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Чердаклинский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район, с.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Крестово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Городище, ул. Мичурина, д. 36 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8(8422)38-41-50, 38-41-48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koushkre@mail.ru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rId3"/>
                        </a:rPr>
                        <a:t>http: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rId3"/>
                        </a:rPr>
                        <a:t> </a:t>
                      </a:r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rId3"/>
                        </a:rPr>
                        <a:t>//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hlinkClick r:id="rId3"/>
                        </a:rPr>
                        <a:t>odarendeti73.ru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200" b="1" u="none" strike="noStrike" kern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vk.com: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https://vk.com/odarendeti73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u="sng" dirty="0" smtClean="0">
                          <a:solidFill>
                            <a:schemeClr val="tx1"/>
                          </a:solidFill>
                          <a:latin typeface="+mn-lt"/>
                          <a:hlinkClick r:id="rId5"/>
                        </a:rPr>
                        <a:t>Telegram: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hlinkClick r:id="rId5"/>
                        </a:rPr>
                        <a:t>Contact @odarendeti73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509899"/>
                  </a:ext>
                </a:extLst>
              </a:tr>
              <a:tr h="1443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12.06 - 25.06.2023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28.06 - 18.07.2023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21.07 - 03.08.2023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06.08 - 26.08.2023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Алексеева                    Марина Николаевна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8-917-615-48-45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756828"/>
                  </a:ext>
                </a:extLst>
              </a:tr>
              <a:tr h="1452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ASTRA -MATH- PHY- 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!»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Астрономия. Математика. Физика.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(профильная смена)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«Летняя компьютерная школа                                 «Код успеха»»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(профильная смена)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«Летняя школа: искусство-спорт-наука»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(профильная смена)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334880"/>
                  </a:ext>
                </a:extLst>
              </a:tr>
              <a:tr h="1443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23 604,00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возмещения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11 520,81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35 406,00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возмещения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17 281,22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23 604,00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возмещения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11 520,81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35 406,00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048162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14246"/>
          <a:stretch/>
        </p:blipFill>
        <p:spPr>
          <a:xfrm>
            <a:off x="7308304" y="4581128"/>
            <a:ext cx="1636480" cy="205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0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6084" y="44624"/>
            <a:ext cx="8821768" cy="1027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Детский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санаторно- оздоровительный лагерь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«Итиль»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  АО «Санаторий «Итиль»</a:t>
            </a:r>
            <a:endParaRPr lang="ru-RU" alt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C:\Users\USer\AppData\Local\Temp\Rar$DIa1460.2813\логотип лагерь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491"/>
            <a:ext cx="1008112" cy="83536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816057"/>
              </p:ext>
            </p:extLst>
          </p:nvPr>
        </p:nvGraphicFramePr>
        <p:xfrm>
          <a:off x="156085" y="1196753"/>
          <a:ext cx="8821765" cy="5544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4353">
                  <a:extLst>
                    <a:ext uri="{9D8B030D-6E8A-4147-A177-3AD203B41FA5}">
                      <a16:colId xmlns:a16="http://schemas.microsoft.com/office/drawing/2014/main" val="46825929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3871512526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3829109854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1082701226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1112900980"/>
                    </a:ext>
                  </a:extLst>
                </a:gridCol>
              </a:tblGrid>
              <a:tr h="99834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лагеря: 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432010, Ульяновская область, г. Ульяновск, Оренбургская ул.,  д. 1, </a:t>
                      </a: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8(8422)27-83-90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buhitil@mail.ru</a:t>
                      </a:r>
                      <a:endParaRPr kumimoji="0" lang="ru-RU" alt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http: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 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//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itilsanatorium.ru</a:t>
                      </a:r>
                      <a:endParaRPr kumimoji="0" lang="ru-RU" alt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</a:t>
                      </a: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itilsanatorium73</a:t>
                      </a:r>
                      <a:endParaRPr kumimoji="0" lang="ru-RU" alt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https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: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 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//instagram.com/itil_camp73</a:t>
                      </a:r>
                      <a:endParaRPr kumimoji="0" lang="en-US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587763"/>
                  </a:ext>
                </a:extLst>
              </a:tr>
              <a:tr h="1177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  <a:endParaRPr kumimoji="0" lang="en-US" alt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</a:t>
                      </a: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</a:t>
                      </a: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24.06 - 14.07.2023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17.07 -  06.08.2023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09.08 - 29.08.2023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7- 17 лет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НАЧАЛЬНИК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Третяк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Марина Борисовна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8-906-394-02-46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РУКОВОДИТЕЛЬ МЕЖДУНАРОДНОГО ЯЗЫКОВО ЛАГЕРЯ 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Bright Camp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Афанасьева                       Елена Владимировна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903-338-78-00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РУКОВОДИТЕЛЬ ЯЗЫКОВОГО ЛАГЕРЯ «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Elephant Studio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Селезнёва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   Алеся Сергеевна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8-927-832-02-22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079647"/>
                  </a:ext>
                </a:extLst>
              </a:tr>
              <a:tr h="1750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Программа </a:t>
                      </a: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«Наследники»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Программы: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«Мой выбор»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</a:t>
                      </a:r>
                      <a:r>
                        <a:rPr kumimoji="0" lang="en-US" alt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ProfSchool</a:t>
                      </a:r>
                      <a:r>
                        <a:rPr kumimoji="0" lang="en-US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skills award</a:t>
                      </a: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(языковой лагерь)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Программы:</a:t>
                      </a: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инклюзивная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«Город профессий»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(языковой лагерь)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«Будущее начинается сегодня»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817785"/>
                  </a:ext>
                </a:extLst>
              </a:tr>
              <a:tr h="1599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38 850,00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возмещения </a:t>
                      </a:r>
                      <a:endParaRPr kumimoji="0" lang="ru-RU" alt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17 281,22 руб.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40 950,00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языкового лагеря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50 950,00 руб.</a:t>
                      </a:r>
                      <a:endParaRPr kumimoji="0" lang="ru-RU" alt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17 281,22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40 950,00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языкового лагеря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50 450,00 руб.</a:t>
                      </a:r>
                      <a:endParaRPr kumimoji="0" lang="ru-RU" alt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17 281,22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38 850,00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возмещения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17 281,22 руб.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203500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8C32AC-2E22-4949-91D7-DFDF636233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12976"/>
            <a:ext cx="802492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9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портивно-оздоровительный лагерь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«Ласточка»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МБУ «Спортивная школа «Фаворит»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                                                    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             </a:t>
            </a:r>
          </a:p>
          <a:p>
            <a:pPr algn="ctr">
              <a:spcBef>
                <a:spcPct val="20000"/>
              </a:spcBef>
            </a:pPr>
            <a:endParaRPr lang="ru-RU" altLang="ru-RU" sz="2000" b="1" dirty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solidFill>
                <a:srgbClr val="660066"/>
              </a:solidFill>
            </a:endParaRPr>
          </a:p>
        </p:txBody>
      </p:sp>
      <p:pic>
        <p:nvPicPr>
          <p:cNvPr id="1028" name="Picture 4" descr="https://leto73.ru/wordpress1/wp-content/uploads/2019/12/image012-150x1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49421" cy="658046"/>
          </a:xfrm>
          <a:prstGeom prst="flowChartConnector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502614"/>
              </p:ext>
            </p:extLst>
          </p:nvPr>
        </p:nvGraphicFramePr>
        <p:xfrm>
          <a:off x="179388" y="1052736"/>
          <a:ext cx="8821770" cy="56886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0295">
                  <a:extLst>
                    <a:ext uri="{9D8B030D-6E8A-4147-A177-3AD203B41FA5}">
                      <a16:colId xmlns:a16="http://schemas.microsoft.com/office/drawing/2014/main" val="3805623125"/>
                    </a:ext>
                  </a:extLst>
                </a:gridCol>
                <a:gridCol w="1470295">
                  <a:extLst>
                    <a:ext uri="{9D8B030D-6E8A-4147-A177-3AD203B41FA5}">
                      <a16:colId xmlns:a16="http://schemas.microsoft.com/office/drawing/2014/main" val="2123937961"/>
                    </a:ext>
                  </a:extLst>
                </a:gridCol>
                <a:gridCol w="1470295">
                  <a:extLst>
                    <a:ext uri="{9D8B030D-6E8A-4147-A177-3AD203B41FA5}">
                      <a16:colId xmlns:a16="http://schemas.microsoft.com/office/drawing/2014/main" val="1933900471"/>
                    </a:ext>
                  </a:extLst>
                </a:gridCol>
                <a:gridCol w="1470295">
                  <a:extLst>
                    <a:ext uri="{9D8B030D-6E8A-4147-A177-3AD203B41FA5}">
                      <a16:colId xmlns:a16="http://schemas.microsoft.com/office/drawing/2014/main" val="133735265"/>
                    </a:ext>
                  </a:extLst>
                </a:gridCol>
                <a:gridCol w="1470295">
                  <a:extLst>
                    <a:ext uri="{9D8B030D-6E8A-4147-A177-3AD203B41FA5}">
                      <a16:colId xmlns:a16="http://schemas.microsoft.com/office/drawing/2014/main" val="2364572856"/>
                    </a:ext>
                  </a:extLst>
                </a:gridCol>
                <a:gridCol w="1470295">
                  <a:extLst>
                    <a:ext uri="{9D8B030D-6E8A-4147-A177-3AD203B41FA5}">
                      <a16:colId xmlns:a16="http://schemas.microsoft.com/office/drawing/2014/main" val="1896161812"/>
                    </a:ext>
                  </a:extLst>
                </a:gridCol>
              </a:tblGrid>
              <a:tr h="1320259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лагеря: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433450, Ульяновская область, п.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Садовка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Старомайнский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район, тел. 8(8422)30-79-72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офиса: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432072, г. Ульяновск, бульвар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Новосондецкий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1а,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8(8422)30-79-72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ul-sport@yandex.ru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rId4"/>
                        </a:rPr>
                        <a:t>http: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//</a:t>
                      </a:r>
                      <a:r>
                        <a:rPr lang="ru-RU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дюсшзаволжье.рф</a:t>
                      </a:r>
                      <a:endParaRPr lang="ru-RU" sz="1200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http: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//</a:t>
                      </a:r>
                      <a:r>
                        <a:rPr lang="ru-RU" sz="12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дюсшзаволжье.рф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/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camp-swallow/home/</a:t>
                      </a:r>
                      <a:endParaRPr lang="ru-RU" sz="12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6"/>
                        </a:rPr>
                        <a:t>https: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6"/>
                        </a:rPr>
                        <a:t>//vk.com/clubswallow73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924104"/>
                  </a:ext>
                </a:extLst>
              </a:tr>
              <a:tr h="1351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01.06 - 18.06.2023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(18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6,6 - 17 лет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21.06 - 08.07.2023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(18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6,6 - 17 лет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11.07 - 24.07.2023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6,6 - 17 лет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27.07 - 09.08.2023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6,6 - 17 лет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12.08 - 29.08.2023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(18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6,6 - 17 лет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Скрипкин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Евгений Викторович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8-951-095-39-49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16948"/>
                  </a:ext>
                </a:extLst>
              </a:tr>
              <a:tr h="12497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«О спорт, ты-мир!»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(профильные смены)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23884"/>
                  </a:ext>
                </a:extLst>
              </a:tr>
              <a:tr h="17669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Цена путёвки определяется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ориентировочно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24 000,00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14 812,47 руб.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Цена путёвки определяется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ориентировочно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19 000,00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11 520,91 руб.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Цена путёвки определяется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ориентировочно 24 000,00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14 812,47 руб.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423843"/>
                  </a:ext>
                </a:extLst>
              </a:tr>
            </a:tbl>
          </a:graphicData>
        </a:graphic>
      </p:graphicFrame>
      <p:pic>
        <p:nvPicPr>
          <p:cNvPr id="7" name="Picture 6" descr="XgUp0vaJF8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4941168"/>
            <a:ext cx="1317990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60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1027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МБУ ДО города Ульяновска «Огонёк»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детский оздоровительно - образовательный центр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830422" cy="83042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87695"/>
              </p:ext>
            </p:extLst>
          </p:nvPr>
        </p:nvGraphicFramePr>
        <p:xfrm>
          <a:off x="142845" y="1219813"/>
          <a:ext cx="8858311" cy="552155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12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55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433337, Ульяновская область, Ульяновский район, пос. Ломы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офиса: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432024, Ульяновская область, г. Ульяновск, Полбина ул., д. 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тел.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8(8422)27-05-40, 58-87-68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lager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-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ogonek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@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mail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.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ru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http: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 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//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lagerogonek.ru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doocogonek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2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10.06 - 30.06.2023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7 - 16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04.07 - 24.07.2023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7 - 16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28.07 - 17.08.2023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7 - 16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Давыдов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Владимир Владимирович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8-904-192-24-80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34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«Время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Героев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188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 определяется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ориентировочно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28 000,00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17 281,22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 descr="http://lagerogonek.ru/images/dir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3359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16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103182"/>
            <a:ext cx="8821768" cy="884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етский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оздоровительный лагерь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«Орлёнок»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МАУ ДО города Ульяновска ДООЦ им. Деева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2605"/>
            <a:ext cx="1224135" cy="7253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2135"/>
              </p:ext>
            </p:extLst>
          </p:nvPr>
        </p:nvGraphicFramePr>
        <p:xfrm>
          <a:off x="179388" y="1066825"/>
          <a:ext cx="8821768" cy="5698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5442">
                  <a:extLst>
                    <a:ext uri="{9D8B030D-6E8A-4147-A177-3AD203B41FA5}">
                      <a16:colId xmlns:a16="http://schemas.microsoft.com/office/drawing/2014/main" val="2620021629"/>
                    </a:ext>
                  </a:extLst>
                </a:gridCol>
                <a:gridCol w="2205442">
                  <a:extLst>
                    <a:ext uri="{9D8B030D-6E8A-4147-A177-3AD203B41FA5}">
                      <a16:colId xmlns:a16="http://schemas.microsoft.com/office/drawing/2014/main" val="175272858"/>
                    </a:ext>
                  </a:extLst>
                </a:gridCol>
                <a:gridCol w="2205442">
                  <a:extLst>
                    <a:ext uri="{9D8B030D-6E8A-4147-A177-3AD203B41FA5}">
                      <a16:colId xmlns:a16="http://schemas.microsoft.com/office/drawing/2014/main" val="4066394614"/>
                    </a:ext>
                  </a:extLst>
                </a:gridCol>
                <a:gridCol w="2205442">
                  <a:extLst>
                    <a:ext uri="{9D8B030D-6E8A-4147-A177-3AD203B41FA5}">
                      <a16:colId xmlns:a16="http://schemas.microsoft.com/office/drawing/2014/main" val="975527585"/>
                    </a:ext>
                  </a:extLst>
                </a:gridCol>
              </a:tblGrid>
              <a:tr h="990026">
                <a:tc gridSpan="4"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Адрес лагеря: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433409, Ульяновская область, </a:t>
                      </a:r>
                      <a:r>
                        <a:rPr lang="ru-RU" sz="1200" b="0" i="0" u="none" strike="noStrike" kern="1200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Чердаклинский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 район, тер. </a:t>
                      </a:r>
                      <a:r>
                        <a:rPr lang="ru-RU" sz="1200" b="0" i="0" u="none" strike="noStrike" kern="1200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Чердаклинского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 лесничества, квартал 8,13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Адрес офиса: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432057, Ульяновская область, г. Ульяновск, Оренбургская ул.,  д. 41б, </a:t>
                      </a: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тел. 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8(8422)52-16-73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E-</a:t>
                      </a:r>
                      <a:r>
                        <a:rPr lang="ru-RU" sz="1200" b="1" i="0" u="none" strike="noStrike" kern="1200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mail</a:t>
                      </a: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: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lagerdeeva@mail.ru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http: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//lagerdeeva.ru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https: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//vk.com/public209569872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181596"/>
                  </a:ext>
                </a:extLst>
              </a:tr>
              <a:tr h="1181019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1 смена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01.06 -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21.06.2023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(21 день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)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1" i="0" u="none" strike="noStrike" kern="1200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Возраст </a:t>
                      </a: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детей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7 - 17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2 смена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24.06 -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14.07.2023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(21 день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)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1" i="0" u="none" strike="noStrike" kern="1200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Возраст </a:t>
                      </a: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детей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7 - 17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3 </a:t>
                      </a: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смена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17.07 - 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06.08.2023  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   </a:t>
                      </a: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(21 день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)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1" i="0" u="none" strike="noStrike" kern="1200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Возраст </a:t>
                      </a: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детей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7 - 17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лет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1" i="0" u="none" strike="noStrike" kern="1200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ДИРЕКТОР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Абаимов</a:t>
                      </a:r>
                      <a:endParaRPr lang="ru-RU" sz="1200" b="0" i="0" u="none" strike="noStrike" kern="1200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Сергей Валентинович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8-906-144-82-12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РУКОВОДИТЕЛЬ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ШКОЛЫ «ЛАЙТ»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Швец                                        Марина Анатольевна                            8-927-271-95-57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558171"/>
                  </a:ext>
                </a:extLst>
              </a:tr>
              <a:tr h="125344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Программа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«Академия успеха»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Программы: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«Академия успеха»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«Лучшие друзья навсегда»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+mn-cs"/>
                        </a:rPr>
                        <a:t>(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Light Summer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Skillodrome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BFF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Школа «ЛАЙТ»)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Программа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«Академия успеха»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045193"/>
                  </a:ext>
                </a:extLst>
              </a:tr>
              <a:tr h="225005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Цена путёвки определяется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ориентировочно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27 950,00 руб.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Сумма возмещения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 17 281,22 руб.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Цена путёвки определяется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ориентировочно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27 950,00 руб.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ШКОЛА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«ЛАЙТ»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ориентировочно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39 950,00 руб.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Сумма возмещения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 17 281,22 руб.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Цена путёвки определяется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ориентировочно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27 950,00 руб.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Сумма возмещения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 17 281,22 руб.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873171"/>
                  </a:ext>
                </a:extLst>
              </a:tr>
            </a:tbl>
          </a:graphicData>
        </a:graphic>
      </p:graphicFrame>
      <p:pic>
        <p:nvPicPr>
          <p:cNvPr id="10" name="Picture 2" descr="image"/>
          <p:cNvPicPr>
            <a:picLocks noChangeAspect="1" noChangeArrowheads="1"/>
          </p:cNvPicPr>
          <p:nvPr/>
        </p:nvPicPr>
        <p:blipFill>
          <a:blip r:embed="rId4"/>
          <a:srcRect r="44032" b="-2380"/>
          <a:stretch>
            <a:fillRect/>
          </a:stretch>
        </p:blipFill>
        <p:spPr bwMode="auto">
          <a:xfrm>
            <a:off x="7164288" y="3212976"/>
            <a:ext cx="1512168" cy="1941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6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1027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МБУ Новоспасский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детский оздоровительный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лагерь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«Родник»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33433" cy="806548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53884"/>
              </p:ext>
            </p:extLst>
          </p:nvPr>
        </p:nvGraphicFramePr>
        <p:xfrm>
          <a:off x="142846" y="1214422"/>
          <a:ext cx="8842386" cy="559895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28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0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903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433425, Ульяновская область,  Николаевский  район, пос.Белое озеро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8(8424)72-34-40, 74-82-29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rodnik73@list.ru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http: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 </a:t>
                      </a:r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//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rodnik73.my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.ru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ru-RU" altLang="zh-CN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</a:t>
                      </a:r>
                      <a:r>
                        <a:rPr lang="ru-RU" sz="1200" u="none" kern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club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29687906</a:t>
                      </a:r>
                      <a:endParaRPr kumimoji="0" lang="ru-RU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27.05 - 05.06.20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(10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08.06 - 28.06.20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1.07 - 21.0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.20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31.07 -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0.08.20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лет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Плясунов                           Иван Николаевич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8-927-817-47-67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«Юный патриот»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(профильная смена)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«Поколение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NEXT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0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285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229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000,00 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281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руб.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1" descr="P30605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554" y="4725144"/>
            <a:ext cx="1605538" cy="1918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6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893206" cy="9286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Лагерь «Светлячок»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ОГБУ ДО ДООЦ «Светлячок»</a:t>
            </a:r>
          </a:p>
        </p:txBody>
      </p:sp>
      <p:pic>
        <p:nvPicPr>
          <p:cNvPr id="8" name="Picture 41" descr="Светляч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1726"/>
            <a:ext cx="782789" cy="75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Светлячок\ИНФО по лагерю\Фото сотрудники\НВ2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6"/>
            <a:ext cx="1616527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288433"/>
              </p:ext>
            </p:extLst>
          </p:nvPr>
        </p:nvGraphicFramePr>
        <p:xfrm>
          <a:off x="142844" y="1142985"/>
          <a:ext cx="8858309" cy="55986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9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4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551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центра: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433825, Ульяновская область, Николаевский район, п. Белое озеро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8 -991-462-04 -99, 8-991-462-04-96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офиса: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Ульяновская область, г. Ульяновск, Нариманова пр-т, д. 13, к. 237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svetlyachok.14@mail.ru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https: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//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светлячок-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ульяновск.рф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/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https: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//vk.com/svetlyachok_73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07.06 - 27.06.2023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01.07 - 14.07.2023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11 - 17 лет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18.07 - 07.08.2023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11.08 - 24.08.2023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Косаев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Николай Викторович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8 -991-462-04 -99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«Точка взлета: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Думай. Мечтай. Достигай»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«ПРО-медиа»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«Точка взлета: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Думай. Мечтай. Достигай»</a:t>
                      </a: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«Юный спасатель»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(профильная смена)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0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32 473,35 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17 281,22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22 162,00 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11 520,81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32 473,35 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17 281,22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21 648,90 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152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44" y="142852"/>
            <a:ext cx="8858312" cy="9286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етский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образовательный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лагерь «Смарт»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ООО «Смарт»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8255"/>
            <a:ext cx="757888" cy="757888"/>
          </a:xfrm>
          <a:prstGeom prst="rect">
            <a:avLst/>
          </a:prstGeom>
        </p:spPr>
      </p:pic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441260"/>
              </p:ext>
            </p:extLst>
          </p:nvPr>
        </p:nvGraphicFramePr>
        <p:xfrm>
          <a:off x="142846" y="1133199"/>
          <a:ext cx="8866474" cy="560606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60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538">
                  <a:extLst>
                    <a:ext uri="{9D8B030D-6E8A-4147-A177-3AD203B41FA5}">
                      <a16:colId xmlns:a16="http://schemas.microsoft.com/office/drawing/2014/main" val="428955677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6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673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Адрес лагеря: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433507, Ульяновская область, г. Димитровград, Ленина пр.,  д. 1 «В», 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тел.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8 -967-774-81-04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Адрес офиса: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432063, Ульяновская область, г. Ульяновск, 2 - пер. Мира, д. 26,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тел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 +7(8422)42-51-02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camp@ulsmart.ru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hlinkClick r:id="rId5"/>
                        </a:rPr>
                        <a:t>http: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hlinkClick r:id="rId5"/>
                        </a:rPr>
                        <a:t> 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hlinkClick r:id="rId5"/>
                        </a:rPr>
                        <a:t>//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camp.ulsmart.ru 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vk.com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smartcamp73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Instagram: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@smartcamp73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29.05 - 11.06.2023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4.06 - 27.06.2023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30.06 -  13.07.2023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16.07 - 29.07.2023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01.08 - 14.08.2023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17.08 -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26.08.2022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(10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НАЧАЛЬНИК СМЕНЫ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Шабаева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             Инна Сергеевна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+7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-904-191-1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6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Программа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«Международный лагерь «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Smart Camp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(занятия английским зыком, тренинги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soft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skills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вожатые-иностранцы)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6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Цена путёвки 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</a:rPr>
                        <a:t>28 020,81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11 520,81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Цена путёвки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30 320,81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11 520,81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Цена путёвки 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kumimoji="0" lang="ru-RU" sz="12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729,15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8 229,15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5608188"/>
            <a:ext cx="1440161" cy="1061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526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87035"/>
            <a:ext cx="8858312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Детский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оздоровительно - образовательный  центр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«Смарт»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ООО «Смарт»                        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4192"/>
            <a:ext cx="857256" cy="85725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259957"/>
              </p:ext>
            </p:extLst>
          </p:nvPr>
        </p:nvGraphicFramePr>
        <p:xfrm>
          <a:off x="142844" y="1196753"/>
          <a:ext cx="8842387" cy="56175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8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049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49797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центра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433400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Ульяновская область, Чердаклинский район, Ульяновский мехлесхоз, Чердаклинское лесничество, квартал 18, 41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офиса: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432063, Ульяновская область,  г. Ульяновск, 2 - пер. Мира, д. 26,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+7(8422)42-51-02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camp@ulsmart.ru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rId5"/>
                        </a:rPr>
                        <a:t>http: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rId5"/>
                        </a:rPr>
                        <a:t> 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rId5"/>
                        </a:rPr>
                        <a:t>//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camp.ulsmart.ru 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6"/>
                        </a:rPr>
                        <a:t>smartcamp73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Instagram: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@smartcamp73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9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28.05 - 10.06.2023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3.06 - 26.06.2023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29.06 -  12.07.2023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15.07 - 28.07.2023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31.07 - 13.08.2023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16.08 - 29.08.2023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НАЧАЛЬНИК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СМЕНЫ</a:t>
                      </a: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Хуснутдинов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Артур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Римович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+7-917-613-78-01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46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«Международный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лагерь «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Smart Camp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(занятия английским зыком, тренинги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soft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skills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вожатые-иностранцы)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3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номера «стандарт»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34 120,81 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номера «комфорт»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38 120,81 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11 520,81 руб.</a:t>
                      </a:r>
                    </a:p>
                  </a:txBody>
                  <a:tcPr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номера «стандарт»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37"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120,81 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номера «комфорт»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43 120,81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11 520,81 руб.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номера «стандарт»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34 120,81 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номера «комфорт»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38 120,81 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11 520,81 руб.</a:t>
                      </a: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589240"/>
            <a:ext cx="1472813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1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11528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                    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Детский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оздоровительный лагерь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Сосновый 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ор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                            ОГАУСО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«Социально-реабилитационный центр 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                                      «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Сосновый 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ор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р.п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Вешкайма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40296"/>
            <a:ext cx="1909439" cy="504056"/>
          </a:xfrm>
          <a:prstGeom prst="rect">
            <a:avLst/>
          </a:prstGeom>
          <a:solidFill>
            <a:srgbClr val="F8F8F8">
              <a:alpha val="0"/>
            </a:srgb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518581"/>
              </p:ext>
            </p:extLst>
          </p:nvPr>
        </p:nvGraphicFramePr>
        <p:xfrm>
          <a:off x="164834" y="1412776"/>
          <a:ext cx="8808912" cy="53285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1525">
                  <a:extLst>
                    <a:ext uri="{9D8B030D-6E8A-4147-A177-3AD203B41FA5}">
                      <a16:colId xmlns:a16="http://schemas.microsoft.com/office/drawing/2014/main" val="3462139148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48892337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71261991"/>
                    </a:ext>
                  </a:extLst>
                </a:gridCol>
                <a:gridCol w="1908875">
                  <a:extLst>
                    <a:ext uri="{9D8B030D-6E8A-4147-A177-3AD203B41FA5}">
                      <a16:colId xmlns:a16="http://schemas.microsoft.com/office/drawing/2014/main" val="3529584839"/>
                    </a:ext>
                  </a:extLst>
                </a:gridCol>
              </a:tblGrid>
              <a:tr h="119876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433100, Ульяновская область,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Вешкаймский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район,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р.п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Вешкайма, Солнечная ул., д.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/факс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8(8424)32-22-46, 32-12-81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gurcvesh@yandex.ru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http: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 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//</a:t>
                      </a: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ogauso-sosnovyibor.ru/</a:t>
                      </a:r>
                      <a:endParaRPr kumimoji="0" lang="ru-RU" altLang="zh-CN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</a:t>
                      </a: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group566804150356680415035438</a:t>
                      </a:r>
                      <a:endParaRPr kumimoji="0" lang="ru-RU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433928"/>
                  </a:ext>
                </a:extLst>
              </a:tr>
              <a:tr h="1561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24.06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- 14.07.2023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смена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17.07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- 06.08.2023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день)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6,5 </a:t>
                      </a: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- 17 лет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 смена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09.08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- 29.08.2023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день)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6,5 - 17 лет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Юдина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Елена Владимировна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8-937-459-78-71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486802"/>
                  </a:ext>
                </a:extLst>
              </a:tr>
              <a:tr h="256859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«Тимур и его команда. Назад в будущее»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инклюзивные смены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36 281,22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возмещения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17 281,22 руб.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506469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4559845"/>
            <a:ext cx="1584176" cy="2052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0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656917"/>
              </p:ext>
            </p:extLst>
          </p:nvPr>
        </p:nvGraphicFramePr>
        <p:xfrm>
          <a:off x="179393" y="1313709"/>
          <a:ext cx="8821765" cy="5427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303">
                  <a:extLst>
                    <a:ext uri="{9D8B030D-6E8A-4147-A177-3AD203B41FA5}">
                      <a16:colId xmlns:a16="http://schemas.microsoft.com/office/drawing/2014/main" val="310491005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3053082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4286289400"/>
                    </a:ext>
                  </a:extLst>
                </a:gridCol>
                <a:gridCol w="1728701">
                  <a:extLst>
                    <a:ext uri="{9D8B030D-6E8A-4147-A177-3AD203B41FA5}">
                      <a16:colId xmlns:a16="http://schemas.microsoft.com/office/drawing/2014/main" val="3674072785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2478454072"/>
                    </a:ext>
                  </a:extLst>
                </a:gridCol>
              </a:tblGrid>
              <a:tr h="1062894">
                <a:tc gridSpan="5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433511, Ульяновская область, г. Димитровград, Куйбышева ул.,  д. 335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(8423)54-80-08, +7(902)214-94-81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E-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lager@sobodim.ru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http: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//sobodim.ru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detskii-lager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vk.com: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//to4ka2020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410122"/>
                  </a:ext>
                </a:extLst>
              </a:tr>
              <a:tr h="135064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01.06 - 21.06.2023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6,5 - 15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24.06 - 14.07.2023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6,5 - 15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17.07 - 06.08.2023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6,5 - 15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09.08 - 29.08.2023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6,5 - 15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НАЧАЛЬНИК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Киселева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Елена Олеговна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8-937-457-42-49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540194"/>
                  </a:ext>
                </a:extLst>
              </a:tr>
              <a:tr h="555507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Программа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«Мы вместе. И точка»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charset="0"/>
                          <a:cs typeface="Microsoft YaHei" charset="0"/>
                        </a:rPr>
                        <a:t>Инклюзивная смена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327656"/>
                  </a:ext>
                </a:extLst>
              </a:tr>
              <a:tr h="24586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       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37 800,00  руб.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возмещения 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17 281,22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       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42 000,00  руб.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возмещения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17 281,22 руб.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       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42 000,00  руб.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 изучением английского языка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63 400,00 руб.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возмещения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17 281,22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       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37 800,00  руб.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возмещения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17 281,22 руб.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738958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390" y="123543"/>
            <a:ext cx="8821768" cy="10732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Детский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оздоровительный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лагерь «Сосновый бор»              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ООО «Санаторий «Сосновый бор» </a:t>
            </a:r>
          </a:p>
        </p:txBody>
      </p:sp>
      <p:pic>
        <p:nvPicPr>
          <p:cNvPr id="9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14023"/>
            <a:ext cx="1008112" cy="8922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C:\Users\Мамонова ЛА\Desktop\КиселеваЕО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1584176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88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847609"/>
              </p:ext>
            </p:extLst>
          </p:nvPr>
        </p:nvGraphicFramePr>
        <p:xfrm>
          <a:off x="142875" y="928688"/>
          <a:ext cx="8843963" cy="5884687"/>
        </p:xfrm>
        <a:graphic>
          <a:graphicData uri="http://schemas.openxmlformats.org/drawingml/2006/table">
            <a:tbl>
              <a:tblPr/>
              <a:tblGrid>
                <a:gridCol w="1812925">
                  <a:extLst>
                    <a:ext uri="{9D8B030D-6E8A-4147-A177-3AD203B41FA5}">
                      <a16:colId xmlns:a16="http://schemas.microsoft.com/office/drawing/2014/main" val="3653664016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699527834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585923222"/>
                    </a:ext>
                  </a:extLst>
                </a:gridCol>
                <a:gridCol w="1738313">
                  <a:extLst>
                    <a:ext uri="{9D8B030D-6E8A-4147-A177-3AD203B41FA5}">
                      <a16:colId xmlns:a16="http://schemas.microsoft.com/office/drawing/2014/main" val="1394951889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558381146"/>
                    </a:ext>
                  </a:extLst>
                </a:gridCol>
              </a:tblGrid>
              <a:tr h="1244960">
                <a:tc gridSpan="5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Адрес лагеря: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433374, Ульяновская область,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Тереньгульский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район, с.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Ясашная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Ташла, Лесная ул., д. 30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Адрес офиса: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432063, Ульяновская область, г. Ульяновск, Кузнецова ул. , д. 6,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тел.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+7(8422)92-88-89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E-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mail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: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admin@artekovo.ru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http: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//www.berezkadol.ru/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vk.com: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//berezzka73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Instagram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: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//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com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:@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beriozkadol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264176"/>
                  </a:ext>
                </a:extLst>
              </a:tr>
              <a:tr h="1436103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01.06 - 21.06.2023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Возраст детей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- 1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лет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24.06 - 14.07.2023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- 1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лет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3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17.07 - 06.08.2023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- 1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лет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4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09.08 - 29.08.2023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(21 день)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- 1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лет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ДИРЕКТОР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Кравец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Алина Сергеевна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8-908-476-91-02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367955"/>
                  </a:ext>
                </a:extLst>
              </a:tr>
              <a:tr h="1667519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Программа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«Вокруг света                    за 21 день»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Программа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«Назад в будущее»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Программа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«Финансовая грамотность»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Программа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«Вокруг света                       за 21 день»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337419"/>
                  </a:ext>
                </a:extLst>
              </a:tr>
              <a:tr h="1536105">
                <a:tc gridSpan="4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Цена путёвки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33 781,22 руб.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Сумма возмещения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17 281,22 руб.          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24177"/>
                  </a:ext>
                </a:extLst>
              </a:tr>
            </a:tbl>
          </a:graphicData>
        </a:graphic>
      </p:graphicFrame>
      <p:pic>
        <p:nvPicPr>
          <p:cNvPr id="6" name="Рисунок 5" descr="C:\Users\бух\Desktop\ZnrdNBQTZT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653136"/>
            <a:ext cx="1512168" cy="2033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2243" y="99306"/>
            <a:ext cx="8785225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етский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оздоровительный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лагерь «Берёзка»</a:t>
            </a:r>
          </a:p>
          <a:p>
            <a:pPr algn="ctr"/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ООО «Мираж»</a:t>
            </a:r>
            <a:endParaRPr lang="ru-RU" alt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" name="Picture 36" descr="аватарка берёз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3923"/>
            <a:ext cx="525146" cy="5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19258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Group 3"/>
          <p:cNvGraphicFramePr>
            <a:graphicFrameLocks noGrp="1"/>
          </p:cNvGraphicFramePr>
          <p:nvPr>
            <p:extLst/>
          </p:nvPr>
        </p:nvGraphicFramePr>
        <p:xfrm>
          <a:off x="142875" y="1027112"/>
          <a:ext cx="8821738" cy="5786264"/>
        </p:xfrm>
        <a:graphic>
          <a:graphicData uri="http://schemas.openxmlformats.org/drawingml/2006/table">
            <a:tbl>
              <a:tblPr/>
              <a:tblGrid>
                <a:gridCol w="1548805">
                  <a:extLst>
                    <a:ext uri="{9D8B030D-6E8A-4147-A177-3AD203B41FA5}">
                      <a16:colId xmlns:a16="http://schemas.microsoft.com/office/drawing/2014/main" val="3080462169"/>
                    </a:ext>
                  </a:extLst>
                </a:gridCol>
                <a:gridCol w="1391245">
                  <a:extLst>
                    <a:ext uri="{9D8B030D-6E8A-4147-A177-3AD203B41FA5}">
                      <a16:colId xmlns:a16="http://schemas.microsoft.com/office/drawing/2014/main" val="3516935772"/>
                    </a:ext>
                  </a:extLst>
                </a:gridCol>
                <a:gridCol w="1471613">
                  <a:extLst>
                    <a:ext uri="{9D8B030D-6E8A-4147-A177-3AD203B41FA5}">
                      <a16:colId xmlns:a16="http://schemas.microsoft.com/office/drawing/2014/main" val="2734631081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13070948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94945764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49231708"/>
                    </a:ext>
                  </a:extLst>
                </a:gridCol>
              </a:tblGrid>
              <a:tr h="1240097">
                <a:tc gridSpan="6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Адрес лагеря: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433400, Ульяновская область, Чердаклинский район, Ульяновский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мехлесхоз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,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Чердаклинское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лесничество, 9 квартал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Адрес офиса: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432063,  Ульяновская область, г. Ульяновск, Кузнецова ул., д. 6,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тел.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+7(8422)92-88-89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E-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mail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: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admin@artekovo.ru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http: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//artekovo.ru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vk.com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: //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artekovo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Instagram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: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//com:@artekovo_td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257604"/>
                  </a:ext>
                </a:extLst>
              </a:tr>
              <a:tr h="1303868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30.05 - 19.06.2023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Возраст 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- 17 лет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22.06 - 05.07.2023                         (14 дней)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- 17 лет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3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08.07 - 21.07.2023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(14 дней)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- 17 лет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4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24.07 - 06.08.2023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(14 дней)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- 17 лет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5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09.08 - 29.08.2023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- 17 лет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ДИРЕКТОР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Кадебина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Евгения Алексеевна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8-927-270-59-88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413338"/>
                  </a:ext>
                </a:extLst>
              </a:tr>
              <a:tr h="1247035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Программа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«Медиа детки»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Программа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«Письма лета»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Программа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«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ФинГрам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»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Программа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«Наследие  времени»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Программа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«Движение вверх»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478378"/>
                  </a:ext>
                </a:extLst>
              </a:tr>
              <a:tr h="1995264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Цена путёвки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номера «стандарт»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37 781,22 руб.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номера «комфорт</a:t>
                      </a:r>
                      <a:r>
                        <a:rPr kumimoji="0" lang="ru-RU" alt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»</a:t>
                      </a: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44 781,22 руб.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Сумма возмещения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17 281,22 руб.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Цена путёвки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номера «стандарт»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28 020,81 руб.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номера «комфорт»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31 920,81 руб.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Сумма возмещения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11 520,81 руб.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Цена путёвки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номера «стандарт»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                 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37 781,22 руб.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Сумма возмещения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17 281,22 руб.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083724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869160"/>
            <a:ext cx="1276413" cy="1800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6" y="103256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Детский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оздоровительный лагерь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                            «Туристическая деревня «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Артеково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 ООО «Мираж»                         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</a:t>
            </a:r>
            <a:endParaRPr lang="ru-RU" altLang="ru-RU" sz="2000" b="1" dirty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solidFill>
                <a:srgbClr val="660066"/>
              </a:solidFill>
            </a:endParaRPr>
          </a:p>
        </p:txBody>
      </p:sp>
      <p:pic>
        <p:nvPicPr>
          <p:cNvPr id="8" name="Picture 35" descr="Логотип Артеко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214859"/>
            <a:ext cx="2330871" cy="58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63932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solidFill>
              <a:schemeClr val="bg2"/>
            </a:solidFill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ООО «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етский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оздоровительный лагерь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Хоббит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</a:t>
            </a:r>
          </a:p>
        </p:txBody>
      </p:sp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706820"/>
              </p:ext>
            </p:extLst>
          </p:nvPr>
        </p:nvGraphicFramePr>
        <p:xfrm>
          <a:off x="142846" y="1000109"/>
          <a:ext cx="8847185" cy="581326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28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363174822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343444115"/>
                    </a:ext>
                  </a:extLst>
                </a:gridCol>
                <a:gridCol w="1753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44953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433580, Ульяновская область, Новомалыклинский район, с. Новочеремшанск, Лесхозная ул., д. 42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офиса: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432027, Ульяновская область, г. Ульяновск, Радищева ул., д. 145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8(8422)46-26-70, 46-26-54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/>
                        </a:rPr>
                        <a:t>rima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/>
                        </a:rPr>
                        <a:t>-9@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/>
                        </a:rPr>
                        <a:t>mail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/>
                        </a:rPr>
                        <a:t>.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/>
                        </a:rPr>
                        <a:t>ru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lager_hobbit@mail.ru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https: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//vk.com/dol_hobbit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http: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 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//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hobbit73.ru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6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28.05 - 17.06.2023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7 - 14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20.06 - 03.07.2023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06.07 - 19.07.2023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22.07 - 04.08.2023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07.08 - 27.08.2023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7 - 14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Мисанец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Рима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Ренатовна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8-951-096-57-49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906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«Город-сказка, город-мечта»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2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путевки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28 900,22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17 281,22 руб.</a:t>
                      </a: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 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27 900,81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11 520,81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путевки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28 900,22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17 281,22 руб.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-8" t="-8" r="-8" b="-8"/>
          <a:stretch>
            <a:fillRect/>
          </a:stretch>
        </p:blipFill>
        <p:spPr bwMode="auto">
          <a:xfrm>
            <a:off x="7308304" y="4941168"/>
            <a:ext cx="1594976" cy="175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PHOTO-2022-12-06-12-32-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8384"/>
            <a:ext cx="913647" cy="627787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108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Детский оздоровительный лагерь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ОГБОУ «Центр ППМС «Центр патологии речи»</a:t>
            </a:r>
          </a:p>
          <a:p>
            <a:pPr algn="ctr"/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34" descr="ЦП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7736"/>
            <a:ext cx="748009" cy="6490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24847"/>
              </p:ext>
            </p:extLst>
          </p:nvPr>
        </p:nvGraphicFramePr>
        <p:xfrm>
          <a:off x="142844" y="1071548"/>
          <a:ext cx="8858313" cy="574182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76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4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Адрес лагеря: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433507, Ульяновская область, г.  Димитровград, Театральная ул., д.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тел. 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8(8423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3-92-59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kou2pat@mail.ru 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hlinkClick r:id="rId3"/>
                        </a:rPr>
                        <a:t>http: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hlinkClick r:id="rId3"/>
                        </a:rPr>
                        <a:t> 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hlinkClick r:id="rId3"/>
                        </a:rPr>
                        <a:t>//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logo-centr.dimitrovgrad.info</a:t>
                      </a:r>
                      <a:endParaRPr kumimoji="0" lang="ru-RU" altLang="zh-CN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vk.com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//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club89969785</a:t>
                      </a:r>
                      <a:endParaRPr kumimoji="0" lang="ru-RU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01.06 - 21.06.2023                                   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7 - 15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27.06 - 17.07.2023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7 - 15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20.07 - 09.08.2023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7 - 15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Колесникова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Елена Анатольевна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8-927-634-24-48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77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«Три оттенка лета»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смены для детей с ограниченными возможностями здоровья и детей,                                               находящихся в трудной жизненной ситуации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4" descr="директор Колесникова Е"/>
          <p:cNvPicPr>
            <a:picLocks noChangeAspect="1" noChangeArrowheads="1"/>
          </p:cNvPicPr>
          <p:nvPr/>
        </p:nvPicPr>
        <p:blipFill rotWithShape="1">
          <a:blip r:embed="rId4" cstate="print"/>
          <a:srcRect l="7143" t="2604" b="422"/>
          <a:stretch/>
        </p:blipFill>
        <p:spPr bwMode="auto">
          <a:xfrm>
            <a:off x="6948264" y="3943569"/>
            <a:ext cx="1872208" cy="2681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36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388" y="142852"/>
            <a:ext cx="8821768" cy="10001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  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Санаторно-оздоровительный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детский лагерь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«Эврика»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     ООО «Санаторий «Радон»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915882"/>
              </p:ext>
            </p:extLst>
          </p:nvPr>
        </p:nvGraphicFramePr>
        <p:xfrm>
          <a:off x="179388" y="1264676"/>
          <a:ext cx="8821765" cy="55408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4353">
                  <a:extLst>
                    <a:ext uri="{9D8B030D-6E8A-4147-A177-3AD203B41FA5}">
                      <a16:colId xmlns:a16="http://schemas.microsoft.com/office/drawing/2014/main" val="3104910053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2030530820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4286289400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3674072785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2478454072"/>
                    </a:ext>
                  </a:extLst>
                </a:gridCol>
              </a:tblGrid>
              <a:tr h="82356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432010, Ульяновская область, г. Ульяновск, Оренбургская ул., д. 5А, 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8(8422)52-02-02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radonul@mail.ru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http: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 </a:t>
                      </a:r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//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radon-nt.com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evrika73</a:t>
                      </a:r>
                      <a:endParaRPr kumimoji="0" lang="ru-RU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410122"/>
                  </a:ext>
                </a:extLst>
              </a:tr>
              <a:tr h="1189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01.06 - 21.06.2023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7 - 16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24.06 - 14.07.2023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7 -16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17.07 - 06.08.2023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7 - 16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09.08 - 29.08.2023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7 - 16 лет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Сизова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Светлана Валентиновна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797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РУКОВОДИТЕЛЬ ШКОЛЫ «ЛАЙТ»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Швец                                        Марина Анатольевна                            8-927-271-95-57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540194"/>
                  </a:ext>
                </a:extLst>
              </a:tr>
              <a:tr h="1189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«Нам – 10 лет!»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«Мульти вселенная»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«Остров сокровищ»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             «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Light Summer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Skillodrome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BFF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Школа «ЛАЙТ»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«Эврика спортивная»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327656"/>
                  </a:ext>
                </a:extLst>
              </a:tr>
              <a:tr h="2338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40 900,22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 занятиями по английскому языку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46 400,22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17 281,22 руб.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41 900,22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 занятиями по английскому языку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47 400,22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17 281,22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41 900,22 руб.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 занятиями по английскому языку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47 400,22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Школы «ЛАЙТ»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52 900,22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17 281,22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40 900,22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 занятиями по английскому языку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46 400,22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17 281,22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738958"/>
                  </a:ext>
                </a:extLst>
              </a:tr>
            </a:tbl>
          </a:graphicData>
        </a:graphic>
      </p:graphicFrame>
      <p:pic>
        <p:nvPicPr>
          <p:cNvPr id="6" name="Рисунок 5" descr="C:\Users\Мамонова ЛА\Downloads\лого2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544"/>
            <a:ext cx="1224136" cy="75674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Сизова Светлана Валентиновн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56992"/>
            <a:ext cx="1440160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4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ООО УК «Детский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оздоровительный центр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«Юлово»                                    </a:t>
            </a:r>
          </a:p>
        </p:txBody>
      </p:sp>
      <p:pic>
        <p:nvPicPr>
          <p:cNvPr id="3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67471"/>
            <a:ext cx="143986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14177"/>
              </p:ext>
            </p:extLst>
          </p:nvPr>
        </p:nvGraphicFramePr>
        <p:xfrm>
          <a:off x="141823" y="980253"/>
          <a:ext cx="8842387" cy="578311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12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0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0961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Адрес центра: 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433016, Ульяновская область, Инзенский район, с. Юлово, ул. Молодёжная,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зд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 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ru-RU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linkClick r:id=""/>
                        </a:rPr>
                        <a:t>e</a:t>
                      </a:r>
                      <a:r>
                        <a:rPr kumimoji="0" lang="ru-RU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ru-RU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linkClick r:id=""/>
                        </a:rPr>
                        <a:t>lev@yandex.ru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n_levshina@mail.ru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hlinkClick r:id=""/>
                        </a:rPr>
                        <a:t>http: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hlinkClick r:id=""/>
                        </a:rPr>
                        <a:t> 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hlinkClick r:id=""/>
                        </a:rPr>
                        <a:t>//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linkClick r:id=""/>
                        </a:rPr>
                        <a:t>yulovo.ru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vk.com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//club168061121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01.06 - 21.06.2023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7 - 14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24.06 - 14.07.2023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7 - 16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17.07 - 06.08.2023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7 - 16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09.08 - 29.08.2023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7 - 14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ГЕНЕРАЛЬНЫЙ 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Левшина                                Наталья Александровна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8-927-821-69-55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ИСПОЛНИТЕЛЬНЫЙ 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Левшин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Евгений Владимирович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8-927-980-65-91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4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«Есть в России Малиновый край»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046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номера «стандарт»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35 281,22 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номера «комфорт»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47 281,22 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 возмещения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17 281,22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 descr="IMG_8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7962" y="5373931"/>
            <a:ext cx="895353" cy="1311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Мамонова ЛА\Desktop\лев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49" y="3068960"/>
            <a:ext cx="706977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              «ЮНАРМЕЕЦ»  военно-патриотический лагерь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                ООО «Универмаг «Заволжский»             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</a:pPr>
            <a:endParaRPr lang="ru-RU" altLang="ru-RU" sz="2000" b="1" dirty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solidFill>
                <a:srgbClr val="660066"/>
              </a:solidFill>
            </a:endParaRPr>
          </a:p>
        </p:txBody>
      </p:sp>
      <p:pic>
        <p:nvPicPr>
          <p:cNvPr id="7" name="Рисунок 6" descr="C:\Users\user\AppData\Local\Microsoft\Windows\INetCache\Content.Word\logo-unarm.3cc4d0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0044"/>
            <a:ext cx="2088232" cy="66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111585"/>
              </p:ext>
            </p:extLst>
          </p:nvPr>
        </p:nvGraphicFramePr>
        <p:xfrm>
          <a:off x="179388" y="1052736"/>
          <a:ext cx="8785098" cy="576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4183">
                  <a:extLst>
                    <a:ext uri="{9D8B030D-6E8A-4147-A177-3AD203B41FA5}">
                      <a16:colId xmlns:a16="http://schemas.microsoft.com/office/drawing/2014/main" val="1035030049"/>
                    </a:ext>
                  </a:extLst>
                </a:gridCol>
                <a:gridCol w="1464183">
                  <a:extLst>
                    <a:ext uri="{9D8B030D-6E8A-4147-A177-3AD203B41FA5}">
                      <a16:colId xmlns:a16="http://schemas.microsoft.com/office/drawing/2014/main" val="248424893"/>
                    </a:ext>
                  </a:extLst>
                </a:gridCol>
                <a:gridCol w="1464183">
                  <a:extLst>
                    <a:ext uri="{9D8B030D-6E8A-4147-A177-3AD203B41FA5}">
                      <a16:colId xmlns:a16="http://schemas.microsoft.com/office/drawing/2014/main" val="3000648296"/>
                    </a:ext>
                  </a:extLst>
                </a:gridCol>
                <a:gridCol w="1464183">
                  <a:extLst>
                    <a:ext uri="{9D8B030D-6E8A-4147-A177-3AD203B41FA5}">
                      <a16:colId xmlns:a16="http://schemas.microsoft.com/office/drawing/2014/main" val="542396374"/>
                    </a:ext>
                  </a:extLst>
                </a:gridCol>
                <a:gridCol w="1464183">
                  <a:extLst>
                    <a:ext uri="{9D8B030D-6E8A-4147-A177-3AD203B41FA5}">
                      <a16:colId xmlns:a16="http://schemas.microsoft.com/office/drawing/2014/main" val="920810701"/>
                    </a:ext>
                  </a:extLst>
                </a:gridCol>
                <a:gridCol w="1464183">
                  <a:extLst>
                    <a:ext uri="{9D8B030D-6E8A-4147-A177-3AD203B41FA5}">
                      <a16:colId xmlns:a16="http://schemas.microsoft.com/office/drawing/2014/main" val="4025749323"/>
                    </a:ext>
                  </a:extLst>
                </a:gridCol>
              </a:tblGrid>
              <a:tr h="1479581">
                <a:tc gridSpan="6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 лагеря: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Ульяновская область,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Чердаклинский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район, МО «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Мирновское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сельское поселение», территория                                  «спортивно-оздоровительная база «Берёзка», здание 1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(8422)70-47-47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vpl_unarmeec@mail.ru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//впл-юнармеец.рф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//unarmeec.ru</a:t>
                      </a:r>
                    </a:p>
                    <a:p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Instagram: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//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@vpl_unarmeec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637795"/>
                  </a:ext>
                </a:extLst>
              </a:tr>
              <a:tr h="1339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02.06 - 15.06.2023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18.06 -01.07.2023                     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04.07 - 17.07.2023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20.07 - 02.08.2023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05.08 - 25.08.2023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Трухачев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Владимир Александрович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(927) 801-59-53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00599"/>
                  </a:ext>
                </a:extLst>
              </a:tr>
              <a:tr h="12498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«Юнармеец»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(военно-патриотическая смена)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163236"/>
                  </a:ext>
                </a:extLst>
              </a:tr>
              <a:tr h="169200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28 000,81 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возмещения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11 520,81 руб.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42 000,22  руб.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17 281,22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551127"/>
                  </a:ext>
                </a:extLst>
              </a:tr>
            </a:tbl>
          </a:graphicData>
        </a:graphic>
      </p:graphicFrame>
      <p:pic>
        <p:nvPicPr>
          <p:cNvPr id="8" name="Рисунок 7" descr="740c9fad-3f36-430f-8a3f-24e64467191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6577" y="5085183"/>
            <a:ext cx="1295904" cy="1634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4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15888"/>
            <a:ext cx="8858312" cy="1027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ОГБУ ДО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етский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оздоровительно - образовательный центр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«Юность»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" name="Picture 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224"/>
            <a:ext cx="838424" cy="838423"/>
          </a:xfrm>
          <a:prstGeom prst="flowChartConnector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19040"/>
              </p:ext>
            </p:extLst>
          </p:nvPr>
        </p:nvGraphicFramePr>
        <p:xfrm>
          <a:off x="142844" y="1226740"/>
          <a:ext cx="8858310" cy="5586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1662">
                  <a:extLst>
                    <a:ext uri="{9D8B030D-6E8A-4147-A177-3AD203B41FA5}">
                      <a16:colId xmlns:a16="http://schemas.microsoft.com/office/drawing/2014/main" val="791400329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val="1761361117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val="3370685926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val="901761044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val="1087302548"/>
                    </a:ext>
                  </a:extLst>
                </a:gridCol>
              </a:tblGrid>
              <a:tr h="125161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центра: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433526, Ульяновская область,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Мелекесский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район, с. Бригадировка, Курортное шоссе, д.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8(8423)52-28-23, 52-29-06, 89-648-595-697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unost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–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dd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@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mail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.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ru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http: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 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//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unost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73.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ru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unost73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https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://www.instagram.com/unost_dd/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244180"/>
                  </a:ext>
                </a:extLst>
              </a:tr>
              <a:tr h="1445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01.06 - 21.06.2023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24.06 - 14.07.2023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17.07 - 06.08.2023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09.08 - 29.08.2023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Кондикова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Татьяна Владимировна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8-960-374-95-34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396634"/>
                  </a:ext>
                </a:extLst>
              </a:tr>
              <a:tr h="1445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«Территория успеха»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«Загадка большой реки»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«Дети России.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Новое поколение сильной страны»</a:t>
                      </a: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XII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Ульяновская летняя математическая школа»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(профильная смена)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093843"/>
                  </a:ext>
                </a:extLst>
              </a:tr>
              <a:tr h="1445006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608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возмещения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281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608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возмещения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281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608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114935"/>
                  </a:ext>
                </a:extLst>
              </a:tr>
            </a:tbl>
          </a:graphicData>
        </a:graphic>
      </p:graphicFrame>
      <p:pic>
        <p:nvPicPr>
          <p:cNvPr id="10" name="Picture 2" descr="http://unost73.ru/img-llinks/director1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308304" y="5013176"/>
            <a:ext cx="1584176" cy="1647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0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42852"/>
            <a:ext cx="8785225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ООО «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етский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оздоровительный лагерь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   «Волжанка» </a:t>
            </a:r>
          </a:p>
        </p:txBody>
      </p:sp>
      <p:pic>
        <p:nvPicPr>
          <p:cNvPr id="3" name="Picture 39" descr="i?id=64b1be35d4382a5128b7dfef363c07e8-sr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24835"/>
            <a:ext cx="2010408" cy="55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40819"/>
              </p:ext>
            </p:extLst>
          </p:nvPr>
        </p:nvGraphicFramePr>
        <p:xfrm>
          <a:off x="179386" y="939215"/>
          <a:ext cx="8785226" cy="5802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326">
                  <a:extLst>
                    <a:ext uri="{9D8B030D-6E8A-4147-A177-3AD203B41FA5}">
                      <a16:colId xmlns:a16="http://schemas.microsoft.com/office/drawing/2014/main" val="172535769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64937501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79364051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652112239"/>
                    </a:ext>
                  </a:extLst>
                </a:gridCol>
                <a:gridCol w="1800324">
                  <a:extLst>
                    <a:ext uri="{9D8B030D-6E8A-4147-A177-3AD203B41FA5}">
                      <a16:colId xmlns:a16="http://schemas.microsoft.com/office/drawing/2014/main" val="3815522817"/>
                    </a:ext>
                  </a:extLst>
                </a:gridCol>
              </a:tblGrid>
              <a:tr h="1245379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Адрес лагеря: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433340, Ульяновская область, Ульяновский р-н, с. Ундоры, Малые Ундоры ул., д. 23/1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тел.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8(8422)55-37-25, 55-36-61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Адрес офиса: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Ульяновская область, г. Ульяновск, Федерации ул.,  д. 8/5 , тел. 8(8422)55-37-25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commerce@dol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- volzhanka.ru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u="sng" strike="noStrike" kern="1200" dirty="0" smtClean="0">
                          <a:solidFill>
                            <a:schemeClr val="tx1"/>
                          </a:solidFill>
                          <a:hlinkClick r:id=""/>
                        </a:rPr>
                        <a:t>http:</a:t>
                      </a:r>
                      <a:r>
                        <a:rPr lang="ru-RU" sz="1200" b="1" u="sng" strike="noStrike" kern="1200" dirty="0" smtClean="0">
                          <a:solidFill>
                            <a:schemeClr val="tx1"/>
                          </a:solidFill>
                          <a:hlinkClick r:id=""/>
                        </a:rPr>
                        <a:t> </a:t>
                      </a:r>
                      <a:r>
                        <a:rPr lang="en-US" sz="1200" u="sng" strike="noStrike" kern="1200" dirty="0" smtClean="0">
                          <a:solidFill>
                            <a:schemeClr val="tx1"/>
                          </a:solidFill>
                          <a:hlinkClick r:id=""/>
                        </a:rPr>
                        <a:t>//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dol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- volzhanka.ru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vk.com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dol_volzhаnkа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092168"/>
                  </a:ext>
                </a:extLst>
              </a:tr>
              <a:tr h="1336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01.06 - 21.06.2023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7 - 16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24.06 - 14.07.2023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7 - 16 лет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17.07 - 06.08.2023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7 - 16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09.08 - 29.08.2023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7 - 16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ЛАГЕРЯ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Туктагулов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Владимир Геннадьевич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8-927-807-42-12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660845"/>
                  </a:ext>
                </a:extLst>
              </a:tr>
              <a:tr h="88885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Программа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«Семь чудес света. На красивых берегах»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804290"/>
                  </a:ext>
                </a:extLst>
              </a:tr>
              <a:tr h="2331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Цена путёвки</a:t>
                      </a:r>
                      <a:endParaRPr kumimoji="0" lang="ru-RU" sz="120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летний корпус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40 781,22 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корпус «комфорт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43 781,22 руб.                       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 возмещения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17 281,22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Цена путёвки</a:t>
                      </a:r>
                      <a:endParaRPr kumimoji="0" lang="ru-RU" sz="120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летний корпус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43 281,22 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корпус «комфорт»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48 281,22 руб.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 возмещения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17 281,22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Цена путёвки</a:t>
                      </a:r>
                      <a:endParaRPr kumimoji="0" lang="ru-RU" sz="120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летний корпус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40 781,22 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корпус «комфорт»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43 781,22 руб.                         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17 281,22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32459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3"/>
          <a:stretch/>
        </p:blipFill>
        <p:spPr>
          <a:xfrm>
            <a:off x="7285773" y="4509120"/>
            <a:ext cx="1607026" cy="2132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3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96191"/>
            <a:ext cx="8785225" cy="7723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Детский развивающий лагерь «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Джем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 ООО «Джем»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535" t="59970" r="7584" b="14015"/>
          <a:stretch/>
        </p:blipFill>
        <p:spPr>
          <a:xfrm>
            <a:off x="251520" y="199151"/>
            <a:ext cx="1847992" cy="566394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587227"/>
              </p:ext>
            </p:extLst>
          </p:nvPr>
        </p:nvGraphicFramePr>
        <p:xfrm>
          <a:off x="179387" y="971466"/>
          <a:ext cx="8785225" cy="5841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7045">
                  <a:extLst>
                    <a:ext uri="{9D8B030D-6E8A-4147-A177-3AD203B41FA5}">
                      <a16:colId xmlns:a16="http://schemas.microsoft.com/office/drawing/2014/main" val="3079659935"/>
                    </a:ext>
                  </a:extLst>
                </a:gridCol>
                <a:gridCol w="1757045">
                  <a:extLst>
                    <a:ext uri="{9D8B030D-6E8A-4147-A177-3AD203B41FA5}">
                      <a16:colId xmlns:a16="http://schemas.microsoft.com/office/drawing/2014/main" val="3220609225"/>
                    </a:ext>
                  </a:extLst>
                </a:gridCol>
                <a:gridCol w="1757045">
                  <a:extLst>
                    <a:ext uri="{9D8B030D-6E8A-4147-A177-3AD203B41FA5}">
                      <a16:colId xmlns:a16="http://schemas.microsoft.com/office/drawing/2014/main" val="2508999089"/>
                    </a:ext>
                  </a:extLst>
                </a:gridCol>
                <a:gridCol w="1757045">
                  <a:extLst>
                    <a:ext uri="{9D8B030D-6E8A-4147-A177-3AD203B41FA5}">
                      <a16:colId xmlns:a16="http://schemas.microsoft.com/office/drawing/2014/main" val="1849050258"/>
                    </a:ext>
                  </a:extLst>
                </a:gridCol>
                <a:gridCol w="1757045">
                  <a:extLst>
                    <a:ext uri="{9D8B030D-6E8A-4147-A177-3AD203B41FA5}">
                      <a16:colId xmlns:a16="http://schemas.microsoft.com/office/drawing/2014/main" val="1887933449"/>
                    </a:ext>
                  </a:extLst>
                </a:gridCol>
              </a:tblGrid>
              <a:tr h="12253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Адрес лагеря: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433340, Ульяновская область, поселок Станция-Охотничья, ул. Гая, д. 37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тел.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8(967)771-29-41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Адрес офиса: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Ульяновская область, г. Ульяновск, 2-й пер. Мира, д. 26 ,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тел.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8(8422)42-51-02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dl.ulcamp73@gmail.com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u="sng" strike="noStrike" kern="1200" dirty="0" smtClean="0">
                          <a:solidFill>
                            <a:schemeClr val="tx1"/>
                          </a:solidFill>
                          <a:hlinkClick r:id=""/>
                        </a:rPr>
                        <a:t>http:</a:t>
                      </a:r>
                      <a:r>
                        <a:rPr lang="ru-RU" sz="1200" b="1" u="sng" strike="noStrike" kern="1200" dirty="0" smtClean="0">
                          <a:solidFill>
                            <a:schemeClr val="tx1"/>
                          </a:solidFill>
                          <a:hlinkClick r:id=""/>
                        </a:rPr>
                        <a:t> </a:t>
                      </a:r>
                      <a:r>
                        <a:rPr lang="en-US" sz="1200" u="sng" strike="noStrike" kern="1200" dirty="0" smtClean="0">
                          <a:solidFill>
                            <a:schemeClr val="tx1"/>
                          </a:solidFill>
                          <a:hlinkClick r:id=""/>
                        </a:rPr>
                        <a:t>//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camp73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ru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vk.com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https://vk.com/ul_matrosovo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684754"/>
                  </a:ext>
                </a:extLst>
              </a:tr>
              <a:tr h="1471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01.06 - 21.06.2023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24.06 - 14.07.2023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6,5 - 17 лет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17.07 - 06.08.2023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09.08 - 29.08.2023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Румынская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Наталья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Сергеевна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8-927-824-38-24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364204"/>
                  </a:ext>
                </a:extLst>
              </a:tr>
              <a:tr h="1536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Программа 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kumimoji="0" lang="ru-RU" sz="12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Джем.Техно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(партнёр -  </a:t>
                      </a: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IT-K</a:t>
                      </a:r>
                      <a:r>
                        <a:rPr kumimoji="0" lang="ru-RU" sz="12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уб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программирование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и робототехника)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Программа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«Навыки твоего успешного будущего»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996561"/>
                  </a:ext>
                </a:extLst>
              </a:tr>
              <a:tr h="1608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 </a:t>
                      </a:r>
                      <a:r>
                        <a:rPr kumimoji="0" lang="en-US" sz="12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IT </a:t>
                      </a: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направлением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281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41 281,22 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17 281,22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Цена путёвки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281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17 281,22 руб.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Цена путёвки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281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17 281,22 руб.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882798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581128"/>
            <a:ext cx="1440160" cy="2127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21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282" y="142852"/>
            <a:ext cx="8785225" cy="10001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Детский оздоровительный лагерь «Доверие»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ОГКОУ «Центр ППМС  «Доверие»</a:t>
            </a:r>
          </a:p>
          <a:p>
            <a:pPr algn="ctr"/>
            <a:endParaRPr lang="ru-RU" sz="2000" b="1" dirty="0">
              <a:solidFill>
                <a:srgbClr val="000099"/>
              </a:solidFill>
              <a:latin typeface="+mj-lt"/>
            </a:endParaRPr>
          </a:p>
        </p:txBody>
      </p:sp>
      <p:graphicFrame>
        <p:nvGraphicFramePr>
          <p:cNvPr id="3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33572"/>
              </p:ext>
            </p:extLst>
          </p:nvPr>
        </p:nvGraphicFramePr>
        <p:xfrm>
          <a:off x="220112" y="1285860"/>
          <a:ext cx="8784976" cy="5455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3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2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863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Адрес лагеря: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433140, Ульяновская область, Майнский район,  село Тагай,  Интернатская ул.,  д.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тел.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8(8424)43-74-85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linkClick r:id=""/>
                        </a:rPr>
                        <a:t>koushtag@mail.ru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http: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//doverie73.ucoz.net./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01.06 - 21.06.2023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 - 13 лет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24.06 - 14.07.2023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7 - 13 лет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Беспалова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Татьяна Алексеевна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8(84244)3-74-85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80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«Хранители истории»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смены для детей с ограниченными возможностями здоровья и детей,                                       находящихся в трудной жизненной ситуации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013176"/>
            <a:ext cx="1994308" cy="1528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237184"/>
            <a:ext cx="1106280" cy="811468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277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 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МУ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здоровительный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детский лагерь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     «Жемчужина»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s://i.incamp.ru/u/1/160/zhemchuzhina-2349-59-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92882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783742"/>
              </p:ext>
            </p:extLst>
          </p:nvPr>
        </p:nvGraphicFramePr>
        <p:xfrm>
          <a:off x="142844" y="1000105"/>
          <a:ext cx="8842387" cy="58132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20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69178644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468257172"/>
                    </a:ext>
                  </a:extLst>
                </a:gridCol>
                <a:gridCol w="1820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127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433825, Ульяновская область, Николаевский район, п. Белое озеро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8(8424)72-34-43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zhemchuzhina2021@yandex.ru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 </a:t>
                      </a:r>
                      <a:r>
                        <a:rPr kumimoji="0" lang="ru-RU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olga.gobuzova@mail.ru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http: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 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//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je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m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.3dn.ru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//МУ 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ДЛ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«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ЖЕМЧУЖИНА»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01.06 - 21.06.2023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7 - 15 лет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24.06 - 14.07.2023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7 - 15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17.07 - 06.08.2023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7 - 15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09.08 - 29.08.2023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7 - 15 лет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Новицкий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Александр Викторович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8-999-769-19-33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58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«Берег крылатых»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666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32 895,00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17 281,22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97152"/>
            <a:ext cx="1591260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955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МБОУ ДОД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етский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оздоровительно - образовательный лагерь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«Звёздочка»</a:t>
            </a:r>
          </a:p>
        </p:txBody>
      </p:sp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318743"/>
              </p:ext>
            </p:extLst>
          </p:nvPr>
        </p:nvGraphicFramePr>
        <p:xfrm>
          <a:off x="142846" y="1162052"/>
          <a:ext cx="8858310" cy="565132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9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2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509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433526, Ульяновская область, с. Бригадировка, Курортное шоссе, д.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8(8423)52-28-17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lager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.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zvezdochka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@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yandex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.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/>
                        </a:rPr>
                        <a:t>ru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http: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 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//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hlinkClick r:id=""/>
                        </a:rPr>
                        <a:t>zvezdochka73.ucoz.net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//club19459973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01.06 - 21.06.2023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7 - 17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24.06 - 14.07.2023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17.07 - 06.08.2023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09.08  - 29.08.2023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Ершов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Николай Дмитриевич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8-927-810-11-48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«Мы-наследники традиций»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«Спортлото-2023»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«Защитники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земли русской»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«Старт в науку»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719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28 346,43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17 281,22 руб.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Рисунок 7" descr="Детский оздоровительный лагерь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8633"/>
            <a:ext cx="792088" cy="750168"/>
          </a:xfrm>
          <a:prstGeom prst="flowChartConnector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Users\Мамонова ЛА\Desktop\IMG-20221221-WA000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2388" r="19311" b="12697"/>
          <a:stretch/>
        </p:blipFill>
        <p:spPr bwMode="auto">
          <a:xfrm>
            <a:off x="7164288" y="4365104"/>
            <a:ext cx="1584176" cy="2328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7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924493"/>
              </p:ext>
            </p:extLst>
          </p:nvPr>
        </p:nvGraphicFramePr>
        <p:xfrm>
          <a:off x="142920" y="1071720"/>
          <a:ext cx="8841960" cy="5669648"/>
        </p:xfrm>
        <a:graphic>
          <a:graphicData uri="http://schemas.openxmlformats.org/drawingml/2006/table">
            <a:tbl>
              <a:tblPr/>
              <a:tblGrid>
                <a:gridCol w="1812240">
                  <a:extLst>
                    <a:ext uri="{9D8B030D-6E8A-4147-A177-3AD203B41FA5}">
                      <a16:colId xmlns:a16="http://schemas.microsoft.com/office/drawing/2014/main" val="2127637885"/>
                    </a:ext>
                  </a:extLst>
                </a:gridCol>
                <a:gridCol w="1812240">
                  <a:extLst>
                    <a:ext uri="{9D8B030D-6E8A-4147-A177-3AD203B41FA5}">
                      <a16:colId xmlns:a16="http://schemas.microsoft.com/office/drawing/2014/main" val="4066514225"/>
                    </a:ext>
                  </a:extLst>
                </a:gridCol>
                <a:gridCol w="1738440">
                  <a:extLst>
                    <a:ext uri="{9D8B030D-6E8A-4147-A177-3AD203B41FA5}">
                      <a16:colId xmlns:a16="http://schemas.microsoft.com/office/drawing/2014/main" val="1015670127"/>
                    </a:ext>
                  </a:extLst>
                </a:gridCol>
                <a:gridCol w="1738440">
                  <a:extLst>
                    <a:ext uri="{9D8B030D-6E8A-4147-A177-3AD203B41FA5}">
                      <a16:colId xmlns:a16="http://schemas.microsoft.com/office/drawing/2014/main" val="3839267294"/>
                    </a:ext>
                  </a:extLst>
                </a:gridCol>
                <a:gridCol w="1740600">
                  <a:extLst>
                    <a:ext uri="{9D8B030D-6E8A-4147-A177-3AD203B41FA5}">
                      <a16:colId xmlns:a16="http://schemas.microsoft.com/office/drawing/2014/main" val="759575383"/>
                    </a:ext>
                  </a:extLst>
                </a:gridCol>
              </a:tblGrid>
              <a:tr h="1039163">
                <a:tc gridSpan="5"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Адрес лагеря: </a:t>
                      </a: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432057, Ульяновская область, г. Ульяновск, Оренбургская ул.,  д. 41б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тел.  </a:t>
                      </a: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8(8422)52-16-73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E-</a:t>
                      </a:r>
                      <a:r>
                        <a:rPr lang="ru-RU" sz="1200" b="1" i="0" u="none" strike="noStrike" kern="1200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mail</a:t>
                      </a: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: </a:t>
                      </a: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lagerdeeva@mail.ru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http: </a:t>
                      </a: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//lagerdeeva.ru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vk.com: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//</a:t>
                      </a:r>
                      <a:r>
                        <a:rPr lang="en-US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public209569872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72732"/>
                  </a:ext>
                </a:extLst>
              </a:tr>
              <a:tr h="1452745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1 смена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01.06 -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21.06.202</a:t>
                      </a:r>
                      <a:r>
                        <a:rPr lang="en-US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3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(21 день)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Возраст детей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7 - 17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2 смена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24.06 -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14.07.202</a:t>
                      </a:r>
                      <a:r>
                        <a:rPr lang="en-US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3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(21 день)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Возраст детей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7 - 17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3 смена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17.07 - 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06.08.202</a:t>
                      </a:r>
                      <a:r>
                        <a:rPr lang="en-US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3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     </a:t>
                      </a: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(21 день)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Возраст детей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7 - 17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 4 смена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09.08 -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29.08.202</a:t>
                      </a:r>
                      <a:r>
                        <a:rPr lang="en-US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3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(21 день)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1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Возраст детей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7 - 17 лет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1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ДИРЕКТОР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 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Абаимов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Сергей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Валентинович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8-906-144-82-12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659582"/>
                  </a:ext>
                </a:extLst>
              </a:tr>
              <a:tr h="1724251">
                <a:tc gridSpan="4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1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Программа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«Лето</a:t>
                      </a:r>
                      <a:r>
                        <a:rPr lang="ru-RU" sz="12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 на «ОТЛИЧНО»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!»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4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620244"/>
                  </a:ext>
                </a:extLst>
              </a:tr>
              <a:tr h="1453489">
                <a:tc gridSpan="4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1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Цена </a:t>
                      </a: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путёвки определяется</a:t>
                      </a:r>
                      <a:endParaRPr lang="ru-RU" sz="1200" b="1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1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ориентировочно 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1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27 950,00  </a:t>
                      </a:r>
                      <a:r>
                        <a:rPr lang="ru-RU" sz="1200" b="0" i="1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руб.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1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Сумма возмещения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1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17 281,22 </a:t>
                      </a:r>
                      <a:r>
                        <a:rPr lang="ru-RU" sz="1200" b="0" i="1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руб.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84518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84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Детский оздоровительный лагерь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им. Деева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МАУ ДО города Ульяновска ДООЦ им. Деева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Рисунок 1" descr="C:\Users\111\Downloads\лог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0041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2" descr="image"/>
          <p:cNvPicPr>
            <a:picLocks noChangeAspect="1" noChangeArrowheads="1"/>
          </p:cNvPicPr>
          <p:nvPr/>
        </p:nvPicPr>
        <p:blipFill>
          <a:blip r:embed="rId4"/>
          <a:srcRect r="44032" b="-2380"/>
          <a:stretch>
            <a:fillRect/>
          </a:stretch>
        </p:blipFill>
        <p:spPr bwMode="auto">
          <a:xfrm>
            <a:off x="7335380" y="4725144"/>
            <a:ext cx="1570627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93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142852"/>
            <a:ext cx="8858312" cy="9939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</a:t>
            </a:r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Детский оздоровительный лагерь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«Источник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</a:t>
            </a:r>
            <a:endParaRPr lang="ru-RU" alt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частного учреждения общеобразовательной организации                                        «Международная школа «Источник»</a:t>
            </a:r>
          </a:p>
          <a:p>
            <a:pPr algn="ctr">
              <a:spcBef>
                <a:spcPct val="20000"/>
              </a:spcBef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solidFill>
                <a:srgbClr val="660066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4518"/>
            <a:ext cx="864096" cy="790622"/>
          </a:xfrm>
          <a:prstGeom prst="flowChartConnector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53240"/>
              </p:ext>
            </p:extLst>
          </p:nvPr>
        </p:nvGraphicFramePr>
        <p:xfrm>
          <a:off x="142844" y="1256068"/>
          <a:ext cx="8858312" cy="55573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4578">
                  <a:extLst>
                    <a:ext uri="{9D8B030D-6E8A-4147-A177-3AD203B41FA5}">
                      <a16:colId xmlns:a16="http://schemas.microsoft.com/office/drawing/2014/main" val="1171611896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1423284589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3585047954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165194733"/>
                    </a:ext>
                  </a:extLst>
                </a:gridCol>
              </a:tblGrid>
              <a:tr h="107122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432067, Ульяновская область, г. Ульяновск, Центральная ул., д. 62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8(8422)26-04-18, 8(9510)96-36-87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istochnik-isi@mail.ru</a:t>
                      </a:r>
                      <a:endParaRPr lang="en-US" sz="1200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https: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 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//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istochnik-isi.com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po_pazl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4951"/>
                  </a:ext>
                </a:extLst>
              </a:tr>
              <a:tr h="14953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05.06 - 25.06.2023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03.07 - 27.07.2023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31.07 - 20.08.2023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НАЧАЛЬНИК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ЛАГЕРЯ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Брыкина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Ольга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Алексеевна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8-951-096-36-87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150772"/>
                  </a:ext>
                </a:extLst>
              </a:tr>
              <a:tr h="149536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Программа  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«Робинзонада»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864884"/>
                  </a:ext>
                </a:extLst>
              </a:tr>
              <a:tr h="149536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48 000,00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без возмещения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875204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293096"/>
            <a:ext cx="1800200" cy="2406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8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3571</TotalTime>
  <Words>4963</Words>
  <Application>Microsoft Office PowerPoint</Application>
  <PresentationFormat>Экран (4:3)</PresentationFormat>
  <Paragraphs>1804</Paragraphs>
  <Slides>26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Microsoft YaHei</vt:lpstr>
      <vt:lpstr>宋体</vt:lpstr>
      <vt:lpstr>Arial</vt:lpstr>
      <vt:lpstr>Calibri</vt:lpstr>
      <vt:lpstr>Calibri Light</vt:lpstr>
      <vt:lpstr>等线</vt:lpstr>
      <vt:lpstr>Mangal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kjdfkjhj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user</dc:creator>
  <cp:lastModifiedBy>Мамонова ЛА</cp:lastModifiedBy>
  <cp:revision>512</cp:revision>
  <cp:lastPrinted>2023-01-09T10:31:09Z</cp:lastPrinted>
  <dcterms:created xsi:type="dcterms:W3CDTF">2021-01-29T05:46:49Z</dcterms:created>
  <dcterms:modified xsi:type="dcterms:W3CDTF">2023-01-13T07:28:05Z</dcterms:modified>
</cp:coreProperties>
</file>