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7" r:id="rId3"/>
    <p:sldMasterId id="2147483663" r:id="rId4"/>
    <p:sldMasterId id="2147483669" r:id="rId5"/>
    <p:sldMasterId id="2147483675" r:id="rId6"/>
    <p:sldMasterId id="2147483681" r:id="rId7"/>
    <p:sldMasterId id="2147483687" r:id="rId8"/>
    <p:sldMasterId id="2147483693" r:id="rId9"/>
    <p:sldMasterId id="2147483699" r:id="rId10"/>
    <p:sldMasterId id="2147483705" r:id="rId11"/>
  </p:sldMasterIdLst>
  <p:notesMasterIdLst>
    <p:notesMasterId r:id="rId26"/>
  </p:notesMasterIdLst>
  <p:sldIdLst>
    <p:sldId id="256" r:id="rId12"/>
    <p:sldId id="362" r:id="rId13"/>
    <p:sldId id="371" r:id="rId14"/>
    <p:sldId id="373" r:id="rId15"/>
    <p:sldId id="323" r:id="rId16"/>
    <p:sldId id="372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7742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6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8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9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3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8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3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0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6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22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4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07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5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518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88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6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60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7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36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36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87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3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0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13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82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3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41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0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6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28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0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2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4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EEC7F-884A-42C3-8325-B0A447826B4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07C1-49BD-4E31-882A-390B13CE15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25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6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14659" y="2739389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Создание центров образования естественно-научной и технологической направленностей </a:t>
            </a: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Точка роста» в общеобразовательных организациях Ульяновской области в </a:t>
            </a: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2022 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году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2596838" y="244487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165557" y="6148685"/>
            <a:ext cx="1569243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 smtClean="0">
                <a:solidFill>
                  <a:srgbClr val="FF0000"/>
                </a:solidFill>
              </a:rPr>
              <a:t>Декабрь </a:t>
            </a:r>
            <a:r>
              <a:rPr lang="ru-RU" sz="1600" b="0" dirty="0">
                <a:solidFill>
                  <a:srgbClr val="FF0000"/>
                </a:solidFill>
              </a:rPr>
              <a:t>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9261415" y="3511570"/>
            <a:ext cx="2424449" cy="195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Наивгационная</a:t>
            </a: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табличка.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том как изготовлять и размещать 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прочитать в Руководстве по дизайну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166" y="5469622"/>
            <a:ext cx="5735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Правильно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и графика таблички соблюдены. Табличка расположена при входе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помещение рядом с дверью. Табличку следует размещать рядом с информационным блоком (В ней можно размещать информацию о дополнительных предметах, которые реализуются на базе кабинета), основной школьной навигацией.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9"/>
          <a:stretch/>
        </p:blipFill>
        <p:spPr>
          <a:xfrm>
            <a:off x="7056015" y="1186713"/>
            <a:ext cx="2054430" cy="2252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r="-690" b="31386"/>
          <a:stretch/>
        </p:blipFill>
        <p:spPr>
          <a:xfrm>
            <a:off x="9279098" y="1197007"/>
            <a:ext cx="2432877" cy="2225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-2370" r="1547" b="52772"/>
          <a:stretch/>
        </p:blipFill>
        <p:spPr>
          <a:xfrm>
            <a:off x="519211" y="1171374"/>
            <a:ext cx="2835480" cy="190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22445"/>
          <a:stretch/>
        </p:blipFill>
        <p:spPr>
          <a:xfrm>
            <a:off x="3420326" y="1266737"/>
            <a:ext cx="2330994" cy="2231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96855" y="5578679"/>
            <a:ext cx="481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НАДО ТАК ДЕЛАТЬ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Менять табличку, дописывать на ней тексты (навигация в школе должна быть одинаковая для всех кабинетов), размещать на ней другие логотипы, размещать табличку на дверях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8269"/>
          <a:stretch/>
        </p:blipFill>
        <p:spPr>
          <a:xfrm>
            <a:off x="3420327" y="3602766"/>
            <a:ext cx="2330994" cy="1866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1"/>
          <a:stretch/>
        </p:blipFill>
        <p:spPr>
          <a:xfrm>
            <a:off x="7056015" y="3511570"/>
            <a:ext cx="2054430" cy="194127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95751" y="1076769"/>
            <a:ext cx="5015106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905046" y="1186713"/>
            <a:ext cx="4806928" cy="4358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/>
          <a:srcRect b="21092"/>
          <a:stretch/>
        </p:blipFill>
        <p:spPr>
          <a:xfrm>
            <a:off x="524206" y="3190872"/>
            <a:ext cx="2830485" cy="22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Табличка министерства и НП.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том как изготовлять и размещать 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прочитать в Руководстве по дизайну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66" y="1454000"/>
            <a:ext cx="3005247" cy="2253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0"/>
          <a:stretch/>
        </p:blipFill>
        <p:spPr>
          <a:xfrm>
            <a:off x="9060984" y="1454001"/>
            <a:ext cx="2381599" cy="2253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1"/>
          <a:stretch/>
        </p:blipFill>
        <p:spPr>
          <a:xfrm>
            <a:off x="5970166" y="3783436"/>
            <a:ext cx="2054430" cy="1941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9508" y="5800211"/>
            <a:ext cx="5653743" cy="82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НАДО ТАК ДЕЛАТЬ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Менять табличку (шрифт, логотип), размещать табличку в любых местах кроме как внутри оснащаемых помещений ( на фасаде, при входе в кабинет рядом с навигацией)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54" y="1435999"/>
            <a:ext cx="2778900" cy="2875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8031" y="5322890"/>
            <a:ext cx="4737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Правильно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и графика таблички соблюдены. Табличка расположена аккуратно внутри помещения.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 как разместить табличку см. далее на слайдах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руководстве по дизайну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r="-690" b="31386"/>
          <a:stretch/>
        </p:blipFill>
        <p:spPr>
          <a:xfrm>
            <a:off x="8094924" y="3783436"/>
            <a:ext cx="2121974" cy="19412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031685" y="1298301"/>
            <a:ext cx="5343787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40980" y="1453999"/>
            <a:ext cx="5401604" cy="4312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650"/>
          <a:stretch/>
        </p:blipFill>
        <p:spPr>
          <a:xfrm>
            <a:off x="456753" y="3310859"/>
            <a:ext cx="2530139" cy="2002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1" b="41749"/>
          <a:stretch/>
        </p:blipFill>
        <p:spPr>
          <a:xfrm>
            <a:off x="3072463" y="3320842"/>
            <a:ext cx="2072260" cy="19971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" b="31308"/>
          <a:stretch/>
        </p:blipFill>
        <p:spPr>
          <a:xfrm>
            <a:off x="3296071" y="1417157"/>
            <a:ext cx="2095275" cy="19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Стенд.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том как изготовлять и размещать 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прочитать в Руководстве по дизайну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2" y="1454000"/>
            <a:ext cx="2806468" cy="2104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031" y="5800264"/>
            <a:ext cx="429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Правильно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и графика стенда соблюдены. Стенд расположен в холле, коридоре или рекреации школы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/>
          <a:stretch/>
        </p:blipFill>
        <p:spPr>
          <a:xfrm>
            <a:off x="471491" y="3597852"/>
            <a:ext cx="2806469" cy="2173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" b="28739"/>
          <a:stretch/>
        </p:blipFill>
        <p:spPr>
          <a:xfrm>
            <a:off x="6962863" y="1453999"/>
            <a:ext cx="2567032" cy="19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62862" y="5707932"/>
            <a:ext cx="5653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НАДО ТАК ДЕЛАТЬ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Менять графику и цвета стенда. Размещать стенд не на уровне глаз.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Размещать стенд внутри образовательных помещений.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Задача данного стенда рассказать посетителям школы, что здесь реализуется этот проект. Поэтому его лучше разместить в холле.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>
          <a:xfrm rot="5400000">
            <a:off x="2614110" y="2176388"/>
            <a:ext cx="4317627" cy="28728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2" b="17687"/>
          <a:stretch/>
        </p:blipFill>
        <p:spPr>
          <a:xfrm>
            <a:off x="9619376" y="1453999"/>
            <a:ext cx="2427215" cy="1901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r="32538" b="19755"/>
          <a:stretch/>
        </p:blipFill>
        <p:spPr>
          <a:xfrm>
            <a:off x="6962862" y="3485498"/>
            <a:ext cx="2567033" cy="21015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7"/>
          <a:stretch/>
        </p:blipFill>
        <p:spPr>
          <a:xfrm>
            <a:off x="9619376" y="3485498"/>
            <a:ext cx="2404557" cy="210156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19798" y="1239578"/>
            <a:ext cx="5343787" cy="4501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29093" y="1395276"/>
            <a:ext cx="5401604" cy="4312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0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не надо использовать </a:t>
            </a:r>
            <a:r>
              <a:rPr kumimoji="0" lang="ru-RU" sz="22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endParaRPr kumimoji="0" lang="ru-RU" sz="22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031" y="4243981"/>
            <a:ext cx="2848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нет возможности качественно сделать дополнительное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то лучше его не делать, чем делать плохо!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6"/>
          <a:stretch/>
        </p:blipFill>
        <p:spPr>
          <a:xfrm>
            <a:off x="3694905" y="1367405"/>
            <a:ext cx="2399251" cy="28014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94905" y="1367405"/>
            <a:ext cx="2399251" cy="2792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7"/>
          <a:stretch/>
        </p:blipFill>
        <p:spPr>
          <a:xfrm>
            <a:off x="3649266" y="4243981"/>
            <a:ext cx="2424364" cy="251059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9265" y="4243981"/>
            <a:ext cx="2444891" cy="25105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92" y="1367405"/>
            <a:ext cx="2100807" cy="2801076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8436773" y="1282911"/>
            <a:ext cx="2204026" cy="2918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том как изготовлять и размещать дополнительное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прочитать в Руководстве по дизайну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r="8949"/>
          <a:stretch/>
        </p:blipFill>
        <p:spPr>
          <a:xfrm>
            <a:off x="6157519" y="4243981"/>
            <a:ext cx="2977935" cy="2463217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157519" y="4243981"/>
            <a:ext cx="2977935" cy="2463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 t="5739" r="28641" b="317"/>
          <a:stretch/>
        </p:blipFill>
        <p:spPr>
          <a:xfrm>
            <a:off x="9198817" y="4243981"/>
            <a:ext cx="2867845" cy="2487536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9214065" y="4252975"/>
            <a:ext cx="2852597" cy="2454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94" y="1373153"/>
            <a:ext cx="2089751" cy="2786334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169384" y="1334152"/>
            <a:ext cx="2102161" cy="2867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5"/>
          <a:stretch/>
        </p:blipFill>
        <p:spPr>
          <a:xfrm>
            <a:off x="451791" y="1294712"/>
            <a:ext cx="2710859" cy="284944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791" y="1294712"/>
            <a:ext cx="2710859" cy="2849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9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11170386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(опциональные)</a:t>
            </a:r>
            <a:r>
              <a:rPr kumimoji="0" lang="en-US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элементы </a:t>
            </a:r>
            <a:r>
              <a:rPr kumimoji="0" lang="ru-RU" sz="22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брендирования</a:t>
            </a: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которые разрабатываются индивидуально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9" y="1535186"/>
            <a:ext cx="3613907" cy="2910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279"/>
          <a:stretch/>
        </p:blipFill>
        <p:spPr>
          <a:xfrm>
            <a:off x="4068661" y="1749069"/>
            <a:ext cx="2877423" cy="2482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5207" y="2250562"/>
            <a:ext cx="39019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Следует размещать только, если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школе на базе ТР проводятся программы дополнительного образования для детей из других школ. В этом случае вывеска является элементом навигации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Фасад здания позволяет разместить вывеску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(не является памятником архитектуры, есть удачное свободное место)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же здание не позволяет красиво разместить вывеску, но в ней есть необходимость (как элемента навигации), то в таком случае можно продумать уличную навигацию или стенд, сделать метки в онлайн картах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384" y="5582170"/>
            <a:ext cx="39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Всегда используйте графические файлы из оригинальных макетов — не пытайтесь создавать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их самостоятельно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1317" y="4974384"/>
            <a:ext cx="3901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элементы не стандартизированы и разрабатываются индивидуально (не нарушая фирменный стиль) под фасад каждой школы. Согласовать индивидуальное решение можно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оператора проекта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92" y="3020037"/>
            <a:ext cx="718444" cy="427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17740" y="3238150"/>
            <a:ext cx="1426128" cy="260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20982" b="22969"/>
          <a:stretch/>
        </p:blipFill>
        <p:spPr>
          <a:xfrm>
            <a:off x="1762876" y="3252601"/>
            <a:ext cx="735856" cy="2456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7241317" y="1973563"/>
            <a:ext cx="48639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РАЗМЕЩЕНИЕ ВЫВЕСКИ НА ФАСАДЕ НЕ ОБЯЗАТЕЛЬНО!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011" y="2031529"/>
            <a:ext cx="8053614" cy="2052789"/>
          </a:xfrm>
        </p:spPr>
        <p:txBody>
          <a:bodyPr>
            <a:noAutofit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Приведение площадок общеобразовательных организаций в соответствие с фирменным стилем </a:t>
            </a: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Центров 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«Точка роста»</a:t>
            </a:r>
            <a:endParaRPr lang="ru-RU" sz="2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69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4885" y="383864"/>
            <a:ext cx="9863665" cy="59216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Руководителям ОО совместно с куратором:</a:t>
            </a:r>
            <a:endParaRPr lang="ru-RU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Подготовить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утвердить «Дорожную карту» по созданию Центров «Точка роста» на базе общеобразовательной организации в соответствии с методическими рекомендациями с указанием мероприятия, сроков 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ответственных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20.01.2022 разместить на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гугл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диске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азработать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утвердить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расположения помещений центра «Точка роста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    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01.12.2021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азработать и утвердить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зонирования каждого помещения центра «Точка роста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до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01.12.2021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Провести расчеты необходимого финансирования на проведение ремонтных работ, на закупку мебели, навигации и элементов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муниципального бюджета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605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8837794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Руководство по дизайну центров «Точка роста» и фирменный стиль проекта «Точка роста»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FE32B3-B8E9-4216-8346-F188FA20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7" y="5635451"/>
            <a:ext cx="1115352" cy="11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FC67BD-BD2E-4AE2-AA71-A0FA06FFA52F}"/>
              </a:ext>
            </a:extLst>
          </p:cNvPr>
          <p:cNvSpPr/>
          <p:nvPr/>
        </p:nvSpPr>
        <p:spPr>
          <a:xfrm>
            <a:off x="481049" y="1284528"/>
            <a:ext cx="584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зонирование и рекомендации по ремонту образовательных пространств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C35706-F5FF-41A9-8B15-7C879EC64641}"/>
              </a:ext>
            </a:extLst>
          </p:cNvPr>
          <p:cNvSpPr/>
          <p:nvPr/>
        </p:nvSpPr>
        <p:spPr>
          <a:xfrm>
            <a:off x="6322288" y="1126890"/>
            <a:ext cx="5113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Фирменный стиль мероприятия, оформление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мерча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социальных сетей, полиграфической продукции</a:t>
            </a:r>
          </a:p>
        </p:txBody>
      </p:sp>
      <p:sp>
        <p:nvSpPr>
          <p:cNvPr id="14" name="Стрелка вправо 4">
            <a:extLst>
              <a:ext uri="{FF2B5EF4-FFF2-40B4-BE49-F238E27FC236}">
                <a16:creationId xmlns:a16="http://schemas.microsoft.com/office/drawing/2014/main" id="{2F08EB17-CAE8-48FD-86F1-1F3F9F7C4728}"/>
              </a:ext>
            </a:extLst>
          </p:cNvPr>
          <p:cNvSpPr/>
          <p:nvPr/>
        </p:nvSpPr>
        <p:spPr>
          <a:xfrm rot="5400000">
            <a:off x="3254958" y="2036461"/>
            <a:ext cx="415636" cy="6645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5">
            <a:extLst>
              <a:ext uri="{FF2B5EF4-FFF2-40B4-BE49-F238E27FC236}">
                <a16:creationId xmlns:a16="http://schemas.microsoft.com/office/drawing/2014/main" id="{4DC29014-5F54-4DF2-934A-E76A09833F09}"/>
              </a:ext>
            </a:extLst>
          </p:cNvPr>
          <p:cNvSpPr/>
          <p:nvPr/>
        </p:nvSpPr>
        <p:spPr>
          <a:xfrm rot="5400000">
            <a:off x="8733302" y="2036462"/>
            <a:ext cx="415636" cy="6645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802139-9F84-45BB-9171-860F36BC5BD4}"/>
              </a:ext>
            </a:extLst>
          </p:cNvPr>
          <p:cNvSpPr/>
          <p:nvPr/>
        </p:nvSpPr>
        <p:spPr>
          <a:xfrm>
            <a:off x="1739659" y="5635451"/>
            <a:ext cx="75596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Руководства по дизайну и фирменному стилю образовательных пространств можно посмотреть по ссылке:</a:t>
            </a: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6B47A582-EED6-4D0D-9BFB-D4A8D46FBD5B}"/>
              </a:ext>
            </a:extLst>
          </p:cNvPr>
          <p:cNvSpPr txBox="1">
            <a:spLocks/>
          </p:cNvSpPr>
          <p:nvPr/>
        </p:nvSpPr>
        <p:spPr>
          <a:xfrm>
            <a:off x="1739659" y="6285497"/>
            <a:ext cx="10959652" cy="370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https://apkpro.ru/natsproektobrazovanie/bankdokumentov/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FC8F50-5749-4D43-9CB2-E9EE2F08C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2687153"/>
            <a:ext cx="3035942" cy="2904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1D57EC-F525-470C-A515-84F9A3D2C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7" y="2687153"/>
            <a:ext cx="4113440" cy="29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Папка с графическими элементами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464"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6250" y="183461"/>
            <a:ext cx="954405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Особое внимание при подготовки инфраструктуры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1" y="1316936"/>
            <a:ext cx="5629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Мебельные решения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Оргономичность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Многофункциональность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трансформируемость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Цветовые решения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подрядчика (анализ цены и качества)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9851" y="1316936"/>
            <a:ext cx="41529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помещений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1836"/>
            <a:ext cx="41529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312414"/>
            <a:ext cx="10267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Кабинеты физики и химии должны быть оборудованы: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Специальными демонстрационными столами;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Ученические и демонстрационные столы должны иметь устойчивое к действию агрессивных химических веществ покрытие и защитные бортики по наружному краю стола.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лаборантских, учебных кабинетах (химия, физика, биология) устанавливаются умывальные раковины.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Кабинет химии и лаборантская оборудуются вытяжными шкафами.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9351" y="1896903"/>
            <a:ext cx="4152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и выбор помещений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бюджета ремонтных мероприятий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сметы выполнения работ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Сроки/качество/соответствие с МР</a:t>
            </a:r>
          </a:p>
        </p:txBody>
      </p:sp>
    </p:spTree>
    <p:extLst>
      <p:ext uri="{BB962C8B-B14F-4D97-AF65-F5344CB8AC3E}">
        <p14:creationId xmlns:p14="http://schemas.microsoft.com/office/powerpoint/2010/main" val="38377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2" y="187540"/>
            <a:ext cx="8837794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Спецификация основных* фирменных элементов, которые</a:t>
            </a:r>
            <a:b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размещаются в школе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5400" y="1366510"/>
            <a:ext cx="5876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здесь приведены основные фирменные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элементы для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помещений.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них можно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прочитать в Руководстве по дизайну.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5400" y="2382568"/>
            <a:ext cx="3901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Здесь приведен минимальный перечень и внешний вид фирменных элементов. Их количество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необходимость использовать именно в таком виде может быть изменена по согласованию с оператором проекта в зависимости от ситуации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дизайн-проекта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4742" r="6169" b="48429"/>
          <a:stretch/>
        </p:blipFill>
        <p:spPr>
          <a:xfrm>
            <a:off x="122356" y="1234631"/>
            <a:ext cx="7333044" cy="53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1" y="1862670"/>
            <a:ext cx="3375567" cy="365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28" y="1880074"/>
            <a:ext cx="3507330" cy="3467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179" y="5770428"/>
            <a:ext cx="39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Всегда используйте графические файлы из оригинальных макетов — не пытайтесь создавать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их самостоятельно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2330" y="1654628"/>
            <a:ext cx="5876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здесь приведены дополнительные (не обязательные)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фирменные элементы для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стен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виде графики (наклеек).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них можно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прочитать в Руководстве по дизайну.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(опциональные)</a:t>
            </a:r>
            <a:r>
              <a:rPr kumimoji="0" lang="en-US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элементы </a:t>
            </a:r>
            <a:r>
              <a:rPr kumimoji="0" lang="ru-RU" sz="22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брендирования</a:t>
            </a:r>
            <a:r>
              <a:rPr kumimoji="0" lang="en-US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образовательного пространства, которые выдает оператор</a:t>
            </a:r>
          </a:p>
        </p:txBody>
      </p:sp>
    </p:spTree>
    <p:extLst>
      <p:ext uri="{BB962C8B-B14F-4D97-AF65-F5344CB8AC3E}">
        <p14:creationId xmlns:p14="http://schemas.microsoft.com/office/powerpoint/2010/main" val="407050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823CC-CD82-4367-975B-911DF8A0351E}"/>
              </a:ext>
            </a:extLst>
          </p:cNvPr>
          <p:cNvSpPr txBox="1"/>
          <p:nvPr/>
        </p:nvSpPr>
        <p:spPr>
          <a:xfrm>
            <a:off x="398031" y="187540"/>
            <a:ext cx="98569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Фирменный знак. Примеры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032" y="589937"/>
            <a:ext cx="587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подробную информацию о том как изготовлять и размещать 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брендирование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можно прочитать в Руководстве по дизайну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3" y="1308683"/>
            <a:ext cx="2269668" cy="30262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3533" y="1308683"/>
            <a:ext cx="2269668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0"/>
          <a:stretch/>
        </p:blipFill>
        <p:spPr>
          <a:xfrm>
            <a:off x="2814899" y="1308683"/>
            <a:ext cx="2288232" cy="302842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814899" y="1308683"/>
            <a:ext cx="2269668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28297"/>
          <a:stretch/>
        </p:blipFill>
        <p:spPr>
          <a:xfrm>
            <a:off x="5186427" y="1286610"/>
            <a:ext cx="2177075" cy="30482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174829" y="1297646"/>
            <a:ext cx="2188673" cy="302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b="14298"/>
          <a:stretch/>
        </p:blipFill>
        <p:spPr>
          <a:xfrm>
            <a:off x="7449424" y="1286611"/>
            <a:ext cx="4418008" cy="30672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33" y="4432469"/>
            <a:ext cx="3147356" cy="236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4"/>
          <a:stretch/>
        </p:blipFill>
        <p:spPr>
          <a:xfrm>
            <a:off x="7187352" y="4432468"/>
            <a:ext cx="2300597" cy="23605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07" y="4432468"/>
            <a:ext cx="1770388" cy="23605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8031" y="4432468"/>
            <a:ext cx="2848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Нельзя нарушать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графику, пропорции, цвет, шрифт, рекомендованные места размещения логотипа.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Чтобы этого не происходило нужно внимательно прочитать Руководство по дизайну и отдать в производство файлы из папки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векторном формате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(PDF, EPS)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59015" y="4443506"/>
            <a:ext cx="3138074" cy="2349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54124" y="4432468"/>
            <a:ext cx="4071571" cy="2360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r="28593" b="35902"/>
          <a:stretch/>
        </p:blipFill>
        <p:spPr>
          <a:xfrm>
            <a:off x="7446798" y="1941397"/>
            <a:ext cx="2482501" cy="238247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30860" y="1286610"/>
            <a:ext cx="4455136" cy="3048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22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700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Создание центров образования естественно-научной и технологической направленностей  «Точка роста» в общеобразовательных организациях Ульяновской области в 2022 году</vt:lpstr>
      <vt:lpstr> Приведение площадок общеобразовательных организаций в соответствие с фирменным стилем  Центров «Точка роста»</vt:lpstr>
      <vt:lpstr>Презентация PowerPoint</vt:lpstr>
      <vt:lpstr>Презентация PowerPoint</vt:lpstr>
      <vt:lpstr>Папка с графическими элементами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Ольга Питьева</cp:lastModifiedBy>
  <cp:revision>207</cp:revision>
  <cp:lastPrinted>2021-10-18T03:46:46Z</cp:lastPrinted>
  <dcterms:modified xsi:type="dcterms:W3CDTF">2021-12-14T03:33:04Z</dcterms:modified>
</cp:coreProperties>
</file>